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61" r:id="rId3"/>
    <p:sldId id="264" r:id="rId4"/>
    <p:sldId id="257" r:id="rId5"/>
    <p:sldId id="258" r:id="rId6"/>
    <p:sldId id="269" r:id="rId7"/>
    <p:sldId id="259" r:id="rId8"/>
    <p:sldId id="260" r:id="rId9"/>
    <p:sldId id="263" r:id="rId10"/>
    <p:sldId id="262" r:id="rId11"/>
    <p:sldId id="265" r:id="rId12"/>
    <p:sldId id="266" r:id="rId13"/>
    <p:sldId id="267" r:id="rId14"/>
    <p:sldId id="268" r:id="rId15"/>
    <p:sldId id="270" r:id="rId16"/>
    <p:sldId id="271" r:id="rId17"/>
    <p:sldId id="276" r:id="rId18"/>
    <p:sldId id="272" r:id="rId19"/>
    <p:sldId id="273" r:id="rId20"/>
    <p:sldId id="274" r:id="rId21"/>
    <p:sldId id="275" r:id="rId22"/>
  </p:sldIdLst>
  <p:sldSz cx="9144000" cy="6858000" type="screen4x3"/>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35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424B8EB5-374E-45B5-938A-6F0911A7FCD1}" type="datetimeFigureOut">
              <a:rPr lang="fr-FR" smtClean="0"/>
              <a:t>08/03/2012</a:t>
            </a:fld>
            <a:endParaRPr lang="fr-FR"/>
          </a:p>
        </p:txBody>
      </p:sp>
      <p:sp>
        <p:nvSpPr>
          <p:cNvPr id="4" name="Espace réservé du pied de page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325A27B3-4BFB-4C36-B234-F4863F1C8856}" type="slidenum">
              <a:rPr lang="fr-FR" smtClean="0"/>
              <a:t>‹N°›</a:t>
            </a:fld>
            <a:endParaRPr lang="fr-FR"/>
          </a:p>
        </p:txBody>
      </p:sp>
    </p:spTree>
    <p:extLst>
      <p:ext uri="{BB962C8B-B14F-4D97-AF65-F5344CB8AC3E}">
        <p14:creationId xmlns:p14="http://schemas.microsoft.com/office/powerpoint/2010/main" val="30980827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EAC497A1-5836-4D5D-946F-FF660C2D9861}" type="datetimeFigureOut">
              <a:rPr lang="fr-FR" smtClean="0"/>
              <a:t>08/03/2012</a:t>
            </a:fld>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AA6F6190-939E-4A01-BDAE-24531265DE0A}" type="slidenum">
              <a:rPr lang="fr-FR" smtClean="0"/>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AC497A1-5836-4D5D-946F-FF660C2D9861}" type="datetimeFigureOut">
              <a:rPr lang="fr-FR" smtClean="0"/>
              <a:t>08/03/2012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6F6190-939E-4A01-BDAE-24531265DE0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AC497A1-5836-4D5D-946F-FF660C2D9861}" type="datetimeFigureOut">
              <a:rPr lang="fr-FR" smtClean="0"/>
              <a:t>08/03/2012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6F6190-939E-4A01-BDAE-24531265DE0A}" type="slidenum">
              <a:rPr lang="fr-FR" smtClean="0"/>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EAC497A1-5836-4D5D-946F-FF660C2D9861}" type="datetimeFigureOut">
              <a:rPr lang="fr-FR" smtClean="0"/>
              <a:t>08/03/2012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6F6190-939E-4A01-BDAE-24531265DE0A}" type="slidenum">
              <a:rPr lang="fr-FR" smtClean="0"/>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EAC497A1-5836-4D5D-946F-FF660C2D9861}" type="datetimeFigureOut">
              <a:rPr lang="fr-FR" smtClean="0"/>
              <a:t>08/03/2012</a:t>
            </a:fld>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AA6F6190-939E-4A01-BDAE-24531265DE0A}" type="slidenum">
              <a:rPr lang="fr-FR" smtClean="0"/>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EAC497A1-5836-4D5D-946F-FF660C2D9861}" type="datetimeFigureOut">
              <a:rPr lang="fr-FR" smtClean="0"/>
              <a:t>08/03/2012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6F6190-939E-4A01-BDAE-24531265DE0A}" type="slidenum">
              <a:rPr lang="fr-FR" smtClean="0"/>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EAC497A1-5836-4D5D-946F-FF660C2D9861}" type="datetimeFigureOut">
              <a:rPr lang="fr-FR" smtClean="0"/>
              <a:t>08/03/2012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A6F6190-939E-4A01-BDAE-24531265DE0A}" type="slidenum">
              <a:rPr lang="fr-FR" smtClean="0"/>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EAC497A1-5836-4D5D-946F-FF660C2D9861}" type="datetimeFigureOut">
              <a:rPr lang="fr-FR" smtClean="0"/>
              <a:t>08/03/2012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A6F6190-939E-4A01-BDAE-24531265DE0A}" type="slidenum">
              <a:rPr lang="fr-FR" smtClean="0"/>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AC497A1-5836-4D5D-946F-FF660C2D9861}" type="datetimeFigureOut">
              <a:rPr lang="fr-FR" smtClean="0"/>
              <a:t>08/03/2012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A6F6190-939E-4A01-BDAE-24531265DE0A}" type="slidenum">
              <a:rPr lang="fr-FR" smtClean="0"/>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EAC497A1-5836-4D5D-946F-FF660C2D9861}" type="datetimeFigureOut">
              <a:rPr lang="fr-FR" smtClean="0"/>
              <a:t>08/03/2012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6F6190-939E-4A01-BDAE-24531265DE0A}" type="slidenum">
              <a:rPr lang="fr-FR" smtClean="0"/>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EAC497A1-5836-4D5D-946F-FF660C2D9861}" type="datetimeFigureOut">
              <a:rPr lang="fr-FR" smtClean="0"/>
              <a:t>08/03/2012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6F6190-939E-4A01-BDAE-24531265DE0A}" type="slidenum">
              <a:rPr lang="fr-FR" smtClean="0"/>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AC497A1-5836-4D5D-946F-FF660C2D9861}" type="datetimeFigureOut">
              <a:rPr lang="fr-FR" smtClean="0"/>
              <a:t>08/03/2012</a:t>
            </a:fld>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A6F6190-939E-4A01-BDAE-24531265DE0A}" type="slidenum">
              <a:rPr lang="fr-FR" smtClean="0"/>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nacb.org/" TargetMode="External"/><Relationship Id="rId2" Type="http://schemas.openxmlformats.org/officeDocument/2006/relationships/hyperlink" Target="http://www.has-sante.fr/portail/jcms/c_271847/diagnostic-et-surveillance-biologiques-de-lhyperthyroidie-de-ladulte" TargetMode="External"/><Relationship Id="rId1" Type="http://schemas.openxmlformats.org/officeDocument/2006/relationships/slideLayout" Target="../slideLayouts/slideLayout2.xml"/><Relationship Id="rId5" Type="http://schemas.openxmlformats.org/officeDocument/2006/relationships/hyperlink" Target="http://www.endocrino.net/" TargetMode="External"/><Relationship Id="rId4" Type="http://schemas.openxmlformats.org/officeDocument/2006/relationships/hyperlink" Target="http://www.has-sante.fr/portail/jcms/c_598104/hypothyroidies-frustes-chez-l-adulte-diagnostic-et-prise-en-charg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Exploration biologique thyroïdienne</a:t>
            </a:r>
            <a:endParaRPr lang="fr-FR" dirty="0"/>
          </a:p>
        </p:txBody>
      </p:sp>
      <p:sp>
        <p:nvSpPr>
          <p:cNvPr id="3" name="Sous-titre 2"/>
          <p:cNvSpPr>
            <a:spLocks noGrp="1"/>
          </p:cNvSpPr>
          <p:nvPr>
            <p:ph type="subTitle" idx="1"/>
          </p:nvPr>
        </p:nvSpPr>
        <p:spPr>
          <a:xfrm>
            <a:off x="1219200" y="5124450"/>
            <a:ext cx="6858000" cy="536798"/>
          </a:xfrm>
        </p:spPr>
        <p:txBody>
          <a:bodyPr>
            <a:noAutofit/>
          </a:bodyPr>
          <a:lstStyle/>
          <a:p>
            <a:r>
              <a:rPr lang="fr-FR" sz="1700" dirty="0" smtClean="0"/>
              <a:t>Laboratoire </a:t>
            </a:r>
            <a:r>
              <a:rPr lang="fr-FR" sz="1700" dirty="0" err="1" smtClean="0"/>
              <a:t>Moussali</a:t>
            </a:r>
            <a:r>
              <a:rPr lang="fr-FR" sz="1700" dirty="0" smtClean="0"/>
              <a:t> &amp; Hercher</a:t>
            </a:r>
          </a:p>
          <a:p>
            <a:r>
              <a:rPr lang="fr-FR" sz="1700" dirty="0" smtClean="0"/>
              <a:t>5, Place du Foirail </a:t>
            </a:r>
            <a:r>
              <a:rPr lang="fr-FR" sz="1700" dirty="0" smtClean="0"/>
              <a:t>81500 </a:t>
            </a:r>
            <a:r>
              <a:rPr lang="fr-FR" sz="1700" dirty="0" smtClean="0"/>
              <a:t>LAVAUR</a:t>
            </a:r>
            <a:endParaRPr lang="fr-FR" sz="1700" dirty="0"/>
          </a:p>
        </p:txBody>
      </p:sp>
    </p:spTree>
    <p:extLst>
      <p:ext uri="{BB962C8B-B14F-4D97-AF65-F5344CB8AC3E}">
        <p14:creationId xmlns:p14="http://schemas.microsoft.com/office/powerpoint/2010/main" val="28222090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95536" y="116632"/>
            <a:ext cx="8229600" cy="490066"/>
          </a:xfrm>
        </p:spPr>
        <p:txBody>
          <a:bodyPr>
            <a:noAutofit/>
          </a:bodyPr>
          <a:lstStyle/>
          <a:p>
            <a:r>
              <a:rPr lang="fr-FR" sz="3200" dirty="0" smtClean="0"/>
              <a:t>TSH basse +T4L</a:t>
            </a:r>
            <a:endParaRPr lang="fr-FR" sz="3200" dirty="0"/>
          </a:p>
        </p:txBody>
      </p:sp>
      <p:graphicFrame>
        <p:nvGraphicFramePr>
          <p:cNvPr id="9" name="Espace réservé du contenu 8"/>
          <p:cNvGraphicFramePr>
            <a:graphicFrameLocks noGrp="1"/>
          </p:cNvGraphicFramePr>
          <p:nvPr>
            <p:ph sz="quarter" idx="1"/>
            <p:extLst>
              <p:ext uri="{D42A27DB-BD31-4B8C-83A1-F6EECF244321}">
                <p14:modId xmlns:p14="http://schemas.microsoft.com/office/powerpoint/2010/main" val="1030602758"/>
              </p:ext>
            </p:extLst>
          </p:nvPr>
        </p:nvGraphicFramePr>
        <p:xfrm>
          <a:off x="134350" y="656456"/>
          <a:ext cx="8902146" cy="6012904"/>
        </p:xfrm>
        <a:graphic>
          <a:graphicData uri="http://schemas.openxmlformats.org/drawingml/2006/table">
            <a:tbl>
              <a:tblPr firstRow="1" bandRow="1">
                <a:tableStyleId>{5C22544A-7EE6-4342-B048-85BDC9FD1C3A}</a:tableStyleId>
              </a:tblPr>
              <a:tblGrid>
                <a:gridCol w="871926"/>
                <a:gridCol w="8030220"/>
              </a:tblGrid>
              <a:tr h="313158">
                <a:tc>
                  <a:txBody>
                    <a:bodyPr/>
                    <a:lstStyle/>
                    <a:p>
                      <a:endParaRPr lang="fr-FR" sz="1400" dirty="0"/>
                    </a:p>
                  </a:txBody>
                  <a:tcPr/>
                </a:tc>
                <a:tc>
                  <a:txBody>
                    <a:bodyPr/>
                    <a:lstStyle/>
                    <a:p>
                      <a:r>
                        <a:rPr lang="fr-FR" sz="1400" dirty="0" smtClean="0"/>
                        <a:t>TSH basse</a:t>
                      </a:r>
                      <a:endParaRPr lang="fr-FR" sz="1400" dirty="0"/>
                    </a:p>
                  </a:txBody>
                  <a:tcPr/>
                </a:tc>
              </a:tr>
              <a:tr h="1015438">
                <a:tc>
                  <a:txBody>
                    <a:bodyPr/>
                    <a:lstStyle/>
                    <a:p>
                      <a:r>
                        <a:rPr lang="fr-FR" sz="1400" dirty="0" smtClean="0"/>
                        <a:t>T4L basse</a:t>
                      </a:r>
                      <a:endParaRPr lang="fr-FR" sz="1400" dirty="0"/>
                    </a:p>
                  </a:txBody>
                  <a:tcPr/>
                </a:tc>
                <a:tc>
                  <a:txBody>
                    <a:bodyPr/>
                    <a:lstStyle/>
                    <a:p>
                      <a:r>
                        <a:rPr lang="fr-FR" sz="1400" b="1" kern="1200" dirty="0" smtClean="0">
                          <a:solidFill>
                            <a:schemeClr val="dk1"/>
                          </a:solidFill>
                          <a:effectLst/>
                          <a:latin typeface="+mn-lt"/>
                          <a:ea typeface="+mn-ea"/>
                          <a:cs typeface="+mn-cs"/>
                        </a:rPr>
                        <a:t>Hypothyroïdie d’origine centrale par : </a:t>
                      </a:r>
                    </a:p>
                    <a:p>
                      <a:r>
                        <a:rPr lang="fr-FR" sz="1400" kern="1200" dirty="0" smtClean="0">
                          <a:solidFill>
                            <a:schemeClr val="dk1"/>
                          </a:solidFill>
                          <a:effectLst/>
                          <a:latin typeface="+mn-lt"/>
                          <a:ea typeface="+mn-ea"/>
                          <a:cs typeface="+mn-cs"/>
                        </a:rPr>
                        <a:t>tumeur hypophysaire,</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séquelle de chirurgie hypophysaire,</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nécrose antéhypophysaire,</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causes</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génétiques… </a:t>
                      </a:r>
                    </a:p>
                    <a:p>
                      <a:r>
                        <a:rPr lang="fr-FR" sz="1400" b="1" kern="1200" dirty="0" smtClean="0">
                          <a:solidFill>
                            <a:schemeClr val="dk1"/>
                          </a:solidFill>
                          <a:effectLst/>
                          <a:latin typeface="+mn-lt"/>
                          <a:ea typeface="+mn-ea"/>
                          <a:cs typeface="+mn-cs"/>
                        </a:rPr>
                        <a:t>Maladies systémiques graves </a:t>
                      </a:r>
                    </a:p>
                    <a:p>
                      <a:r>
                        <a:rPr lang="fr-FR" sz="1400" kern="1200" dirty="0" smtClean="0">
                          <a:solidFill>
                            <a:schemeClr val="dk1"/>
                          </a:solidFill>
                          <a:effectLst/>
                          <a:latin typeface="+mn-lt"/>
                          <a:ea typeface="+mn-ea"/>
                          <a:cs typeface="+mn-cs"/>
                        </a:rPr>
                        <a:t>Grossesse aux 2ème et 3ème trimestres : normes inadéquates </a:t>
                      </a:r>
                    </a:p>
                  </a:txBody>
                  <a:tcPr/>
                </a:tc>
              </a:tr>
              <a:tr h="3234550">
                <a:tc>
                  <a:txBody>
                    <a:bodyPr/>
                    <a:lstStyle/>
                    <a:p>
                      <a:r>
                        <a:rPr lang="fr-FR" sz="1400" dirty="0" smtClean="0"/>
                        <a:t>T4L normale</a:t>
                      </a:r>
                      <a:endParaRPr lang="fr-FR" sz="1400" dirty="0"/>
                    </a:p>
                  </a:txBody>
                  <a:tcPr/>
                </a:tc>
                <a:tc>
                  <a:txBody>
                    <a:bodyPr/>
                    <a:lstStyle/>
                    <a:p>
                      <a:r>
                        <a:rPr lang="fr-FR" sz="1400" b="1" kern="1200" dirty="0" smtClean="0">
                          <a:solidFill>
                            <a:schemeClr val="dk1"/>
                          </a:solidFill>
                          <a:effectLst/>
                          <a:latin typeface="+mn-lt"/>
                          <a:ea typeface="+mn-ea"/>
                          <a:cs typeface="+mn-cs"/>
                        </a:rPr>
                        <a:t>Pathologies thyroïdiennes </a:t>
                      </a:r>
                    </a:p>
                    <a:p>
                      <a:r>
                        <a:rPr lang="fr-FR" sz="1400" kern="1200" dirty="0" smtClean="0">
                          <a:solidFill>
                            <a:schemeClr val="dk1"/>
                          </a:solidFill>
                          <a:effectLst/>
                          <a:latin typeface="+mn-lt"/>
                          <a:ea typeface="+mn-ea"/>
                          <a:cs typeface="+mn-cs"/>
                        </a:rPr>
                        <a:t>Hyperthyroïdie fruste ou débutante : </a:t>
                      </a:r>
                    </a:p>
                    <a:p>
                      <a:pPr lvl="1"/>
                      <a:r>
                        <a:rPr lang="fr-FR" sz="1400" kern="1200" dirty="0" smtClean="0">
                          <a:solidFill>
                            <a:schemeClr val="dk1"/>
                          </a:solidFill>
                          <a:effectLst/>
                          <a:latin typeface="+mn-lt"/>
                          <a:ea typeface="+mn-ea"/>
                          <a:cs typeface="+mn-cs"/>
                        </a:rPr>
                        <a:t>phase d’installation d’une hyperthyroïdie auto-immune </a:t>
                      </a:r>
                    </a:p>
                    <a:p>
                      <a:pPr lvl="1"/>
                      <a:r>
                        <a:rPr lang="fr-FR" sz="1400" kern="1200" dirty="0" smtClean="0">
                          <a:solidFill>
                            <a:schemeClr val="dk1"/>
                          </a:solidFill>
                          <a:effectLst/>
                          <a:latin typeface="+mn-lt"/>
                          <a:ea typeface="+mn-ea"/>
                          <a:cs typeface="+mn-cs"/>
                        </a:rPr>
                        <a:t>phase d’autonomisation d’un goitre hyperfonctionnel </a:t>
                      </a:r>
                    </a:p>
                    <a:p>
                      <a:pPr lvl="1"/>
                      <a:r>
                        <a:rPr lang="fr-FR" sz="1400" kern="1200" dirty="0" smtClean="0">
                          <a:solidFill>
                            <a:schemeClr val="dk1"/>
                          </a:solidFill>
                          <a:effectLst/>
                          <a:latin typeface="+mn-lt"/>
                          <a:ea typeface="+mn-ea"/>
                          <a:cs typeface="+mn-cs"/>
                        </a:rPr>
                        <a:t>médications (</a:t>
                      </a:r>
                      <a:r>
                        <a:rPr lang="fr-FR" sz="1400" kern="1200" dirty="0" err="1" smtClean="0">
                          <a:solidFill>
                            <a:schemeClr val="dk1"/>
                          </a:solidFill>
                          <a:effectLst/>
                          <a:latin typeface="+mn-lt"/>
                          <a:ea typeface="+mn-ea"/>
                          <a:cs typeface="+mn-cs"/>
                        </a:rPr>
                        <a:t>amiodarone</a:t>
                      </a:r>
                      <a:r>
                        <a:rPr lang="fr-FR" sz="1400" kern="1200" dirty="0" smtClean="0">
                          <a:solidFill>
                            <a:schemeClr val="dk1"/>
                          </a:solidFill>
                          <a:effectLst/>
                          <a:latin typeface="+mn-lt"/>
                          <a:ea typeface="+mn-ea"/>
                          <a:cs typeface="+mn-cs"/>
                        </a:rPr>
                        <a:t>, cytokines) </a:t>
                      </a:r>
                    </a:p>
                    <a:p>
                      <a:r>
                        <a:rPr lang="fr-FR" sz="1400" kern="1200" dirty="0" smtClean="0">
                          <a:solidFill>
                            <a:schemeClr val="dk1"/>
                          </a:solidFill>
                          <a:effectLst/>
                          <a:latin typeface="+mn-lt"/>
                          <a:ea typeface="+mn-ea"/>
                          <a:cs typeface="+mn-cs"/>
                        </a:rPr>
                        <a:t>Thyroïdites à certains stades : </a:t>
                      </a:r>
                    </a:p>
                    <a:p>
                      <a:pPr lvl="1"/>
                      <a:r>
                        <a:rPr lang="fr-FR" sz="1400" kern="1200" dirty="0" smtClean="0">
                          <a:solidFill>
                            <a:schemeClr val="dk1"/>
                          </a:solidFill>
                          <a:effectLst/>
                          <a:latin typeface="+mn-lt"/>
                          <a:ea typeface="+mn-ea"/>
                          <a:cs typeface="+mn-cs"/>
                        </a:rPr>
                        <a:t>phase d’hyperthyroïdie d’une thyroïdite subaiguë ou d’une thyroïdite lymphocytaire </a:t>
                      </a:r>
                    </a:p>
                    <a:p>
                      <a:pPr lvl="1"/>
                      <a:r>
                        <a:rPr lang="fr-FR" sz="1400" kern="1200" dirty="0" smtClean="0">
                          <a:solidFill>
                            <a:schemeClr val="dk1"/>
                          </a:solidFill>
                          <a:effectLst/>
                          <a:latin typeface="+mn-lt"/>
                          <a:ea typeface="+mn-ea"/>
                          <a:cs typeface="+mn-cs"/>
                        </a:rPr>
                        <a:t>phase précoce d’une thyroïdite du post-partum </a:t>
                      </a:r>
                    </a:p>
                    <a:p>
                      <a:r>
                        <a:rPr lang="fr-FR" sz="1400" b="1" kern="1200" dirty="0" smtClean="0">
                          <a:solidFill>
                            <a:schemeClr val="dk1"/>
                          </a:solidFill>
                          <a:effectLst/>
                          <a:latin typeface="+mn-lt"/>
                          <a:ea typeface="+mn-ea"/>
                          <a:cs typeface="+mn-cs"/>
                        </a:rPr>
                        <a:t>Traitements à visée thyroïdienne:</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Hyperthyroïdie récente traitée par ATS ou chirurgie, Traitement frénateur  </a:t>
                      </a:r>
                    </a:p>
                    <a:p>
                      <a:r>
                        <a:rPr lang="fr-FR" sz="1400" b="1" kern="1200" dirty="0" smtClean="0">
                          <a:solidFill>
                            <a:schemeClr val="dk1"/>
                          </a:solidFill>
                          <a:effectLst/>
                          <a:latin typeface="+mn-lt"/>
                          <a:ea typeface="+mn-ea"/>
                          <a:cs typeface="+mn-cs"/>
                        </a:rPr>
                        <a:t>Pathologies non thyroïdiennes:</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Maladies graves non thyroïdiennes </a:t>
                      </a:r>
                    </a:p>
                    <a:p>
                      <a:r>
                        <a:rPr lang="fr-FR" sz="1400" b="1" kern="1200" dirty="0" smtClean="0">
                          <a:solidFill>
                            <a:schemeClr val="dk1"/>
                          </a:solidFill>
                          <a:effectLst/>
                          <a:latin typeface="+mn-lt"/>
                          <a:ea typeface="+mn-ea"/>
                          <a:cs typeface="+mn-cs"/>
                        </a:rPr>
                        <a:t>Situation particulière:</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Grossesse (premier trimestre) </a:t>
                      </a:r>
                    </a:p>
                    <a:p>
                      <a:r>
                        <a:rPr lang="fr-FR" sz="1400" b="1" kern="1200" dirty="0" smtClean="0">
                          <a:solidFill>
                            <a:schemeClr val="dk1"/>
                          </a:solidFill>
                          <a:effectLst/>
                          <a:latin typeface="+mn-lt"/>
                          <a:ea typeface="+mn-ea"/>
                          <a:cs typeface="+mn-cs"/>
                        </a:rPr>
                        <a:t>Médicaments:</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Dopamine, corticoïdes, somatostatine et analogues</a:t>
                      </a:r>
                      <a:r>
                        <a:rPr lang="fr-FR" sz="1400" kern="1200" dirty="0" smtClean="0">
                          <a:solidFill>
                            <a:schemeClr val="dk1"/>
                          </a:solidFill>
                          <a:effectLst/>
                          <a:latin typeface="+mn-lt"/>
                          <a:ea typeface="+mn-ea"/>
                          <a:cs typeface="+mn-cs"/>
                        </a:rPr>
                        <a:t>, Héroïne</a:t>
                      </a:r>
                      <a:r>
                        <a:rPr lang="fr-FR" sz="1400" kern="1200" dirty="0" smtClean="0">
                          <a:solidFill>
                            <a:schemeClr val="dk1"/>
                          </a:solidFill>
                          <a:effectLst/>
                          <a:latin typeface="+mn-lt"/>
                          <a:ea typeface="+mn-ea"/>
                          <a:cs typeface="+mn-cs"/>
                        </a:rPr>
                        <a:t>, méthadone </a:t>
                      </a:r>
                    </a:p>
                    <a:p>
                      <a:r>
                        <a:rPr lang="fr-FR" sz="1400" b="1" kern="1200" dirty="0" smtClean="0">
                          <a:solidFill>
                            <a:schemeClr val="dk1"/>
                          </a:solidFill>
                          <a:effectLst/>
                          <a:latin typeface="+mn-lt"/>
                          <a:ea typeface="+mn-ea"/>
                          <a:cs typeface="+mn-cs"/>
                        </a:rPr>
                        <a:t>Substances interférentes :</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Anticorps anti </a:t>
                      </a:r>
                      <a:r>
                        <a:rPr lang="fr-FR" sz="1400" kern="1200" dirty="0" err="1" smtClean="0">
                          <a:solidFill>
                            <a:schemeClr val="dk1"/>
                          </a:solidFill>
                          <a:effectLst/>
                          <a:latin typeface="+mn-lt"/>
                          <a:ea typeface="+mn-ea"/>
                          <a:cs typeface="+mn-cs"/>
                        </a:rPr>
                        <a:t>avidine</a:t>
                      </a:r>
                      <a:r>
                        <a:rPr lang="fr-FR" sz="1400" kern="1200" dirty="0" smtClean="0">
                          <a:solidFill>
                            <a:schemeClr val="dk1"/>
                          </a:solidFill>
                          <a:effectLst/>
                          <a:latin typeface="+mn-lt"/>
                          <a:ea typeface="+mn-ea"/>
                          <a:cs typeface="+mn-cs"/>
                        </a:rPr>
                        <a:t>* dans le cas de réactifs utilisant le système </a:t>
                      </a:r>
                      <a:r>
                        <a:rPr lang="fr-FR" sz="1400" kern="1200" dirty="0" err="1" smtClean="0">
                          <a:solidFill>
                            <a:schemeClr val="dk1"/>
                          </a:solidFill>
                          <a:effectLst/>
                          <a:latin typeface="+mn-lt"/>
                          <a:ea typeface="+mn-ea"/>
                          <a:cs typeface="+mn-cs"/>
                        </a:rPr>
                        <a:t>avidine</a:t>
                      </a:r>
                      <a:r>
                        <a:rPr lang="fr-FR" sz="1400" kern="1200" dirty="0" smtClean="0">
                          <a:solidFill>
                            <a:schemeClr val="dk1"/>
                          </a:solidFill>
                          <a:effectLst/>
                          <a:latin typeface="+mn-lt"/>
                          <a:ea typeface="+mn-ea"/>
                          <a:cs typeface="+mn-cs"/>
                        </a:rPr>
                        <a:t>-biotine</a:t>
                      </a:r>
                    </a:p>
                  </a:txBody>
                  <a:tcPr/>
                </a:tc>
              </a:tr>
              <a:tr h="1392468">
                <a:tc>
                  <a:txBody>
                    <a:bodyPr/>
                    <a:lstStyle/>
                    <a:p>
                      <a:r>
                        <a:rPr lang="fr-FR" sz="1400" dirty="0" smtClean="0"/>
                        <a:t>T4L élevée</a:t>
                      </a:r>
                      <a:endParaRPr lang="fr-FR" sz="1400" dirty="0"/>
                    </a:p>
                  </a:txBody>
                  <a:tcPr/>
                </a:tc>
                <a:tc>
                  <a:txBody>
                    <a:bodyPr/>
                    <a:lstStyle/>
                    <a:p>
                      <a:r>
                        <a:rPr lang="fr-FR" sz="1400" b="1" kern="1200" dirty="0" smtClean="0">
                          <a:solidFill>
                            <a:schemeClr val="dk1"/>
                          </a:solidFill>
                          <a:effectLst/>
                          <a:latin typeface="+mn-lt"/>
                          <a:ea typeface="+mn-ea"/>
                          <a:cs typeface="+mn-cs"/>
                        </a:rPr>
                        <a:t>Pathologies thyroïdiennes :</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Hyperthyroïdie primaire </a:t>
                      </a:r>
                    </a:p>
                    <a:p>
                      <a:r>
                        <a:rPr lang="fr-FR" sz="1400" b="1" kern="1200" dirty="0" smtClean="0">
                          <a:solidFill>
                            <a:schemeClr val="dk1"/>
                          </a:solidFill>
                          <a:effectLst/>
                          <a:latin typeface="+mn-lt"/>
                          <a:ea typeface="+mn-ea"/>
                          <a:cs typeface="+mn-cs"/>
                        </a:rPr>
                        <a:t>Traitements à visée thyroïdienne:</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Hyperthyroïdie en début de traitement par ATS </a:t>
                      </a:r>
                    </a:p>
                    <a:p>
                      <a:r>
                        <a:rPr lang="fr-FR" sz="1400" b="1" kern="1200" dirty="0" smtClean="0">
                          <a:solidFill>
                            <a:schemeClr val="dk1"/>
                          </a:solidFill>
                          <a:effectLst/>
                          <a:latin typeface="+mn-lt"/>
                          <a:ea typeface="+mn-ea"/>
                          <a:cs typeface="+mn-cs"/>
                        </a:rPr>
                        <a:t>Effets (réversibles) de médicaments </a:t>
                      </a:r>
                    </a:p>
                    <a:p>
                      <a:r>
                        <a:rPr lang="fr-FR" sz="1400" kern="1200" dirty="0" smtClean="0">
                          <a:solidFill>
                            <a:schemeClr val="dk1"/>
                          </a:solidFill>
                          <a:effectLst/>
                          <a:latin typeface="+mn-lt"/>
                          <a:ea typeface="+mn-ea"/>
                          <a:cs typeface="+mn-cs"/>
                        </a:rPr>
                        <a:t>Inhibiteurs de la fixation de T4 aux protéines plasmatiques (héparine, AINS, furosémide, anticonvulsivants)</a:t>
                      </a:r>
                    </a:p>
                    <a:p>
                      <a:r>
                        <a:rPr lang="fr-FR" sz="1400" kern="1200" dirty="0" smtClean="0">
                          <a:solidFill>
                            <a:schemeClr val="dk1"/>
                          </a:solidFill>
                          <a:effectLst/>
                          <a:latin typeface="+mn-lt"/>
                          <a:ea typeface="+mn-ea"/>
                          <a:cs typeface="+mn-cs"/>
                        </a:rPr>
                        <a:t>Produits de contraste (effets de courte durée : 3 – 4 jours) </a:t>
                      </a:r>
                    </a:p>
                    <a:p>
                      <a:r>
                        <a:rPr lang="fr-FR" sz="1400" b="1" kern="1200" dirty="0" smtClean="0">
                          <a:solidFill>
                            <a:schemeClr val="dk1"/>
                          </a:solidFill>
                          <a:effectLst/>
                          <a:latin typeface="+mn-lt"/>
                          <a:ea typeface="+mn-ea"/>
                          <a:cs typeface="+mn-cs"/>
                        </a:rPr>
                        <a:t>Présence de substances interférentes</a:t>
                      </a:r>
                      <a:r>
                        <a:rPr lang="fr-FR" sz="1400" b="1" kern="120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Anticorps </a:t>
                      </a:r>
                      <a:r>
                        <a:rPr lang="fr-FR" sz="1400" kern="1200" dirty="0" smtClean="0">
                          <a:solidFill>
                            <a:schemeClr val="dk1"/>
                          </a:solidFill>
                          <a:effectLst/>
                          <a:latin typeface="+mn-lt"/>
                          <a:ea typeface="+mn-ea"/>
                          <a:cs typeface="+mn-cs"/>
                        </a:rPr>
                        <a:t>anti-</a:t>
                      </a:r>
                      <a:r>
                        <a:rPr lang="fr-FR" sz="1400" kern="1200" dirty="0" err="1" smtClean="0">
                          <a:solidFill>
                            <a:schemeClr val="dk1"/>
                          </a:solidFill>
                          <a:effectLst/>
                          <a:latin typeface="+mn-lt"/>
                          <a:ea typeface="+mn-ea"/>
                          <a:cs typeface="+mn-cs"/>
                        </a:rPr>
                        <a:t>avidine</a:t>
                      </a:r>
                      <a:r>
                        <a:rPr lang="fr-FR" sz="1400" kern="1200" dirty="0" smtClean="0">
                          <a:solidFill>
                            <a:schemeClr val="dk1"/>
                          </a:solidFill>
                          <a:effectLst/>
                          <a:latin typeface="+mn-lt"/>
                          <a:ea typeface="+mn-ea"/>
                          <a:cs typeface="+mn-cs"/>
                        </a:rPr>
                        <a:t> </a:t>
                      </a:r>
                    </a:p>
                  </a:txBody>
                  <a:tcPr/>
                </a:tc>
              </a:tr>
            </a:tbl>
          </a:graphicData>
        </a:graphic>
      </p:graphicFrame>
    </p:spTree>
    <p:extLst>
      <p:ext uri="{BB962C8B-B14F-4D97-AF65-F5344CB8AC3E}">
        <p14:creationId xmlns:p14="http://schemas.microsoft.com/office/powerpoint/2010/main" val="2616943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562074"/>
          </a:xfrm>
        </p:spPr>
        <p:txBody>
          <a:bodyPr>
            <a:normAutofit fontScale="90000"/>
          </a:bodyPr>
          <a:lstStyle/>
          <a:p>
            <a:r>
              <a:rPr lang="fr-FR" sz="3200" dirty="0" smtClean="0"/>
              <a:t>TSH normale +T4L</a:t>
            </a:r>
            <a:endParaRPr lang="fr-FR" sz="3200"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640205676"/>
              </p:ext>
            </p:extLst>
          </p:nvPr>
        </p:nvGraphicFramePr>
        <p:xfrm>
          <a:off x="107504" y="904240"/>
          <a:ext cx="8928992" cy="5765800"/>
        </p:xfrm>
        <a:graphic>
          <a:graphicData uri="http://schemas.openxmlformats.org/drawingml/2006/table">
            <a:tbl>
              <a:tblPr firstRow="1" bandRow="1">
                <a:tableStyleId>{5C22544A-7EE6-4342-B048-85BDC9FD1C3A}</a:tableStyleId>
              </a:tblPr>
              <a:tblGrid>
                <a:gridCol w="1152128"/>
                <a:gridCol w="7776864"/>
              </a:tblGrid>
              <a:tr h="370840">
                <a:tc>
                  <a:txBody>
                    <a:bodyPr/>
                    <a:lstStyle/>
                    <a:p>
                      <a:endParaRPr lang="fr-FR" dirty="0"/>
                    </a:p>
                  </a:txBody>
                  <a:tcPr/>
                </a:tc>
                <a:tc>
                  <a:txBody>
                    <a:bodyPr/>
                    <a:lstStyle/>
                    <a:p>
                      <a:r>
                        <a:rPr lang="fr-FR" dirty="0" smtClean="0"/>
                        <a:t>TSH normale</a:t>
                      </a:r>
                      <a:endParaRPr lang="fr-FR" dirty="0"/>
                    </a:p>
                  </a:txBody>
                  <a:tcPr/>
                </a:tc>
              </a:tr>
              <a:tr h="370840">
                <a:tc>
                  <a:txBody>
                    <a:bodyPr/>
                    <a:lstStyle/>
                    <a:p>
                      <a:r>
                        <a:rPr lang="fr-FR" dirty="0" smtClean="0"/>
                        <a:t>T4L basse</a:t>
                      </a:r>
                      <a:endParaRPr lang="fr-FR" dirty="0"/>
                    </a:p>
                  </a:txBody>
                  <a:tcPr/>
                </a:tc>
                <a:tc>
                  <a:txBody>
                    <a:bodyPr/>
                    <a:lstStyle/>
                    <a:p>
                      <a:r>
                        <a:rPr lang="fr-FR" sz="1400" b="1" kern="1200" dirty="0" smtClean="0">
                          <a:solidFill>
                            <a:schemeClr val="dk1"/>
                          </a:solidFill>
                          <a:effectLst/>
                          <a:latin typeface="+mn-lt"/>
                          <a:ea typeface="+mn-ea"/>
                          <a:cs typeface="+mn-cs"/>
                        </a:rPr>
                        <a:t>Hypothyroïdie centrale</a:t>
                      </a:r>
                    </a:p>
                    <a:p>
                      <a:r>
                        <a:rPr lang="fr-FR" sz="1400" b="1" kern="1200" dirty="0" smtClean="0">
                          <a:solidFill>
                            <a:schemeClr val="dk1"/>
                          </a:solidFill>
                          <a:effectLst/>
                          <a:latin typeface="+mn-lt"/>
                          <a:ea typeface="+mn-ea"/>
                          <a:cs typeface="+mn-cs"/>
                        </a:rPr>
                        <a:t>Pathologies non thyroïdiennes :</a:t>
                      </a:r>
                    </a:p>
                    <a:p>
                      <a:r>
                        <a:rPr lang="fr-FR" sz="1400" kern="1200" dirty="0" smtClean="0">
                          <a:solidFill>
                            <a:schemeClr val="dk1"/>
                          </a:solidFill>
                          <a:effectLst/>
                          <a:latin typeface="+mn-lt"/>
                          <a:ea typeface="+mn-ea"/>
                          <a:cs typeface="+mn-cs"/>
                        </a:rPr>
                        <a:t>Maladies systémiques graves </a:t>
                      </a:r>
                    </a:p>
                    <a:p>
                      <a:r>
                        <a:rPr lang="fr-FR" sz="1400" kern="1200" dirty="0" smtClean="0">
                          <a:solidFill>
                            <a:schemeClr val="dk1"/>
                          </a:solidFill>
                          <a:effectLst/>
                          <a:latin typeface="+mn-lt"/>
                          <a:ea typeface="+mn-ea"/>
                          <a:cs typeface="+mn-cs"/>
                        </a:rPr>
                        <a:t>Insuffisance rénale </a:t>
                      </a:r>
                    </a:p>
                    <a:p>
                      <a:r>
                        <a:rPr lang="fr-FR" sz="1400" b="1" kern="1200" dirty="0" smtClean="0">
                          <a:solidFill>
                            <a:schemeClr val="dk1"/>
                          </a:solidFill>
                          <a:effectLst/>
                          <a:latin typeface="+mn-lt"/>
                          <a:ea typeface="+mn-ea"/>
                          <a:cs typeface="+mn-cs"/>
                        </a:rPr>
                        <a:t>Autres situations:</a:t>
                      </a:r>
                      <a:r>
                        <a:rPr lang="fr-FR" sz="1400" b="1"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Grossesse aux 2ème et 3ème trimestres ,</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Vieillissement </a:t>
                      </a:r>
                    </a:p>
                    <a:p>
                      <a:r>
                        <a:rPr lang="fr-FR" sz="1400" b="1" kern="1200" dirty="0" smtClean="0">
                          <a:solidFill>
                            <a:schemeClr val="dk1"/>
                          </a:solidFill>
                          <a:effectLst/>
                          <a:latin typeface="+mn-lt"/>
                          <a:ea typeface="+mn-ea"/>
                          <a:cs typeface="+mn-cs"/>
                        </a:rPr>
                        <a:t>Effets de médicaments :</a:t>
                      </a:r>
                    </a:p>
                    <a:p>
                      <a:r>
                        <a:rPr lang="fr-FR" sz="1400" kern="1200" dirty="0" smtClean="0">
                          <a:solidFill>
                            <a:schemeClr val="dk1"/>
                          </a:solidFill>
                          <a:effectLst/>
                          <a:latin typeface="+mn-lt"/>
                          <a:ea typeface="+mn-ea"/>
                          <a:cs typeface="+mn-cs"/>
                        </a:rPr>
                        <a:t>Anticonvulsivants, </a:t>
                      </a:r>
                      <a:r>
                        <a:rPr lang="fr-FR" sz="1400" kern="1200" dirty="0" err="1" smtClean="0">
                          <a:solidFill>
                            <a:schemeClr val="dk1"/>
                          </a:solidFill>
                          <a:effectLst/>
                          <a:latin typeface="+mn-lt"/>
                          <a:ea typeface="+mn-ea"/>
                          <a:cs typeface="+mn-cs"/>
                        </a:rPr>
                        <a:t>phénytoïne</a:t>
                      </a:r>
                      <a:r>
                        <a:rPr lang="fr-FR" sz="1400" kern="120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carbamazépine</a:t>
                      </a:r>
                      <a:r>
                        <a:rPr lang="fr-FR" sz="1400" kern="1200" dirty="0" smtClean="0">
                          <a:solidFill>
                            <a:schemeClr val="dk1"/>
                          </a:solidFill>
                          <a:effectLst/>
                          <a:latin typeface="+mn-lt"/>
                          <a:ea typeface="+mn-ea"/>
                          <a:cs typeface="+mn-cs"/>
                        </a:rPr>
                        <a:t>, phénobarbital </a:t>
                      </a:r>
                    </a:p>
                    <a:p>
                      <a:r>
                        <a:rPr lang="fr-FR" sz="1400" kern="1200" dirty="0" smtClean="0">
                          <a:solidFill>
                            <a:schemeClr val="dk1"/>
                          </a:solidFill>
                          <a:effectLst/>
                          <a:latin typeface="+mn-lt"/>
                          <a:ea typeface="+mn-ea"/>
                          <a:cs typeface="+mn-cs"/>
                        </a:rPr>
                        <a:t>Rifampicine </a:t>
                      </a:r>
                    </a:p>
                    <a:p>
                      <a:r>
                        <a:rPr lang="fr-FR" sz="1400" kern="1200" dirty="0" err="1" smtClean="0">
                          <a:solidFill>
                            <a:schemeClr val="dk1"/>
                          </a:solidFill>
                          <a:effectLst/>
                          <a:latin typeface="+mn-lt"/>
                          <a:ea typeface="+mn-ea"/>
                          <a:cs typeface="+mn-cs"/>
                        </a:rPr>
                        <a:t>Colestyramine</a:t>
                      </a:r>
                      <a:r>
                        <a:rPr lang="fr-FR" sz="1400" kern="120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sucralfate</a:t>
                      </a:r>
                      <a:r>
                        <a:rPr lang="fr-FR" sz="1400" kern="1200" dirty="0" smtClean="0">
                          <a:solidFill>
                            <a:schemeClr val="dk1"/>
                          </a:solidFill>
                          <a:effectLst/>
                          <a:latin typeface="+mn-lt"/>
                          <a:ea typeface="+mn-ea"/>
                          <a:cs typeface="+mn-cs"/>
                        </a:rPr>
                        <a:t>, sulfate de fer, hydroxyde d’aluminium, carbonate de calcium l </a:t>
                      </a:r>
                    </a:p>
                    <a:p>
                      <a:r>
                        <a:rPr lang="fr-FR" sz="1400" kern="1200" dirty="0" err="1" smtClean="0">
                          <a:solidFill>
                            <a:schemeClr val="dk1"/>
                          </a:solidFill>
                          <a:effectLst/>
                          <a:latin typeface="+mn-lt"/>
                          <a:ea typeface="+mn-ea"/>
                          <a:cs typeface="+mn-cs"/>
                        </a:rPr>
                        <a:t>Thionamides</a:t>
                      </a:r>
                      <a:r>
                        <a:rPr lang="fr-FR" sz="1400" kern="120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aminogluthetimide</a:t>
                      </a:r>
                      <a:r>
                        <a:rPr lang="fr-FR" sz="1400" kern="1200" dirty="0" smtClean="0">
                          <a:solidFill>
                            <a:schemeClr val="dk1"/>
                          </a:solidFill>
                          <a:effectLst/>
                          <a:latin typeface="+mn-lt"/>
                          <a:ea typeface="+mn-ea"/>
                          <a:cs typeface="+mn-cs"/>
                        </a:rPr>
                        <a:t> </a:t>
                      </a:r>
                    </a:p>
                    <a:p>
                      <a:r>
                        <a:rPr lang="fr-FR" sz="1400" kern="1200" dirty="0" smtClean="0">
                          <a:solidFill>
                            <a:schemeClr val="dk1"/>
                          </a:solidFill>
                          <a:effectLst/>
                          <a:latin typeface="+mn-lt"/>
                          <a:ea typeface="+mn-ea"/>
                          <a:cs typeface="+mn-cs"/>
                        </a:rPr>
                        <a:t>Inhibiteurs de la pompe à protons </a:t>
                      </a:r>
                    </a:p>
                    <a:p>
                      <a:r>
                        <a:rPr lang="fr-FR" sz="1400" kern="1200" dirty="0" smtClean="0">
                          <a:solidFill>
                            <a:schemeClr val="dk1"/>
                          </a:solidFill>
                          <a:effectLst/>
                          <a:latin typeface="+mn-lt"/>
                          <a:ea typeface="+mn-ea"/>
                          <a:cs typeface="+mn-cs"/>
                        </a:rPr>
                        <a:t>Lithium,</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Dopamine, corticoïdes,</a:t>
                      </a:r>
                      <a:r>
                        <a:rPr lang="fr-FR" sz="1400" kern="1200" baseline="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Nitroprussiate</a:t>
                      </a:r>
                      <a:r>
                        <a:rPr lang="fr-FR" sz="1400" kern="1200" dirty="0" smtClean="0">
                          <a:solidFill>
                            <a:schemeClr val="dk1"/>
                          </a:solidFill>
                          <a:effectLst/>
                          <a:latin typeface="+mn-lt"/>
                          <a:ea typeface="+mn-ea"/>
                          <a:cs typeface="+mn-cs"/>
                        </a:rPr>
                        <a:t>,</a:t>
                      </a:r>
                      <a:r>
                        <a:rPr lang="fr-FR" sz="1400" kern="1200" baseline="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Mitotane</a:t>
                      </a:r>
                      <a:r>
                        <a:rPr lang="fr-FR" sz="1400" kern="1200" dirty="0" smtClean="0">
                          <a:solidFill>
                            <a:schemeClr val="dk1"/>
                          </a:solidFill>
                          <a:effectLst/>
                          <a:latin typeface="+mn-lt"/>
                          <a:ea typeface="+mn-ea"/>
                          <a:cs typeface="+mn-cs"/>
                        </a:rPr>
                        <a:t> ( DDD), </a:t>
                      </a:r>
                      <a:r>
                        <a:rPr lang="fr-FR" sz="1400" kern="1200" dirty="0" err="1" smtClean="0">
                          <a:solidFill>
                            <a:schemeClr val="dk1"/>
                          </a:solidFill>
                          <a:effectLst/>
                          <a:latin typeface="+mn-lt"/>
                          <a:ea typeface="+mn-ea"/>
                          <a:cs typeface="+mn-cs"/>
                        </a:rPr>
                        <a:t>antioestrogènes</a:t>
                      </a:r>
                      <a:r>
                        <a:rPr lang="fr-FR" sz="1400" kern="1200" dirty="0" smtClean="0">
                          <a:solidFill>
                            <a:schemeClr val="dk1"/>
                          </a:solidFill>
                          <a:effectLst/>
                          <a:latin typeface="+mn-lt"/>
                          <a:ea typeface="+mn-ea"/>
                          <a:cs typeface="+mn-cs"/>
                        </a:rPr>
                        <a:t>, clofibrate,</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opiacés…. </a:t>
                      </a:r>
                    </a:p>
                  </a:txBody>
                  <a:tcPr/>
                </a:tc>
              </a:tr>
              <a:tr h="370840">
                <a:tc>
                  <a:txBody>
                    <a:bodyPr/>
                    <a:lstStyle/>
                    <a:p>
                      <a:r>
                        <a:rPr lang="fr-FR" dirty="0" smtClean="0"/>
                        <a:t>T4L normale</a:t>
                      </a:r>
                      <a:endParaRPr lang="fr-FR" dirty="0"/>
                    </a:p>
                  </a:txBody>
                  <a:tcPr/>
                </a:tc>
                <a:tc>
                  <a:txBody>
                    <a:bodyPr/>
                    <a:lstStyle/>
                    <a:p>
                      <a:r>
                        <a:rPr lang="fr-FR" sz="1400" kern="1200" dirty="0" err="1" smtClean="0">
                          <a:solidFill>
                            <a:schemeClr val="dk1"/>
                          </a:solidFill>
                          <a:effectLst/>
                          <a:latin typeface="+mn-lt"/>
                          <a:ea typeface="+mn-ea"/>
                          <a:cs typeface="+mn-cs"/>
                        </a:rPr>
                        <a:t>Euthyroïdie</a:t>
                      </a:r>
                      <a:r>
                        <a:rPr lang="fr-FR" sz="1400" kern="1200" dirty="0" smtClean="0">
                          <a:solidFill>
                            <a:schemeClr val="dk1"/>
                          </a:solidFill>
                          <a:effectLst/>
                          <a:latin typeface="+mn-lt"/>
                          <a:ea typeface="+mn-ea"/>
                          <a:cs typeface="+mn-cs"/>
                        </a:rPr>
                        <a:t> </a:t>
                      </a:r>
                    </a:p>
                    <a:p>
                      <a:r>
                        <a:rPr lang="fr-FR" sz="1400" kern="1200" dirty="0" smtClean="0">
                          <a:solidFill>
                            <a:schemeClr val="dk1"/>
                          </a:solidFill>
                          <a:effectLst/>
                          <a:latin typeface="+mn-lt"/>
                          <a:ea typeface="+mn-ea"/>
                          <a:cs typeface="+mn-cs"/>
                        </a:rPr>
                        <a:t>Goitre simple </a:t>
                      </a:r>
                    </a:p>
                    <a:p>
                      <a:r>
                        <a:rPr lang="fr-FR" sz="1400" kern="1200" dirty="0" smtClean="0">
                          <a:solidFill>
                            <a:schemeClr val="dk1"/>
                          </a:solidFill>
                          <a:effectLst/>
                          <a:latin typeface="+mn-lt"/>
                          <a:ea typeface="+mn-ea"/>
                          <a:cs typeface="+mn-cs"/>
                        </a:rPr>
                        <a:t>Nodule isolé </a:t>
                      </a:r>
                    </a:p>
                    <a:p>
                      <a:r>
                        <a:rPr lang="fr-FR" sz="1400" kern="1200" dirty="0" smtClean="0">
                          <a:solidFill>
                            <a:schemeClr val="dk1"/>
                          </a:solidFill>
                          <a:effectLst/>
                          <a:latin typeface="+mn-lt"/>
                          <a:ea typeface="+mn-ea"/>
                          <a:cs typeface="+mn-cs"/>
                        </a:rPr>
                        <a:t>Traitement adapté de l’hyperthyroïdie, de l’hypothyroïdie </a:t>
                      </a:r>
                    </a:p>
                  </a:txBody>
                  <a:tcPr/>
                </a:tc>
              </a:tr>
              <a:tr h="370840">
                <a:tc>
                  <a:txBody>
                    <a:bodyPr/>
                    <a:lstStyle/>
                    <a:p>
                      <a:r>
                        <a:rPr lang="fr-FR" dirty="0" smtClean="0"/>
                        <a:t>T4L élevée</a:t>
                      </a:r>
                      <a:endParaRPr lang="fr-FR" dirty="0"/>
                    </a:p>
                  </a:txBody>
                  <a:tcPr/>
                </a:tc>
                <a:tc>
                  <a:txBody>
                    <a:bodyPr/>
                    <a:lstStyle/>
                    <a:p>
                      <a:r>
                        <a:rPr lang="fr-FR" sz="1400" b="1" kern="1200" dirty="0" smtClean="0">
                          <a:solidFill>
                            <a:schemeClr val="dk1"/>
                          </a:solidFill>
                          <a:effectLst/>
                          <a:latin typeface="+mn-lt"/>
                          <a:ea typeface="+mn-ea"/>
                          <a:cs typeface="+mn-cs"/>
                        </a:rPr>
                        <a:t>Hyperthyroïdie de cause centrale</a:t>
                      </a:r>
                    </a:p>
                    <a:p>
                      <a:r>
                        <a:rPr lang="fr-FR" sz="1400" kern="1200" dirty="0" smtClean="0">
                          <a:solidFill>
                            <a:schemeClr val="dk1"/>
                          </a:solidFill>
                          <a:effectLst/>
                          <a:latin typeface="+mn-lt"/>
                          <a:ea typeface="+mn-ea"/>
                          <a:cs typeface="+mn-cs"/>
                        </a:rPr>
                        <a:t>adénome thyréotrope,</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résistance hypophysaire aux hormones thyroïdiennes </a:t>
                      </a:r>
                    </a:p>
                    <a:p>
                      <a:r>
                        <a:rPr lang="fr-FR" sz="1400" b="1" kern="1200" dirty="0" smtClean="0">
                          <a:solidFill>
                            <a:schemeClr val="dk1"/>
                          </a:solidFill>
                          <a:effectLst/>
                          <a:latin typeface="+mn-lt"/>
                          <a:ea typeface="+mn-ea"/>
                          <a:cs typeface="+mn-cs"/>
                        </a:rPr>
                        <a:t>Autres causes</a:t>
                      </a:r>
                    </a:p>
                    <a:p>
                      <a:r>
                        <a:rPr lang="fr-FR" sz="1400" kern="1200" dirty="0" smtClean="0">
                          <a:solidFill>
                            <a:schemeClr val="dk1"/>
                          </a:solidFill>
                          <a:effectLst/>
                          <a:latin typeface="+mn-lt"/>
                          <a:ea typeface="+mn-ea"/>
                          <a:cs typeface="+mn-cs"/>
                        </a:rPr>
                        <a:t>Interférences de dosages : </a:t>
                      </a:r>
                    </a:p>
                    <a:p>
                      <a:pPr lvl="1"/>
                      <a:r>
                        <a:rPr lang="fr-FR" sz="1400" kern="1200" dirty="0" smtClean="0">
                          <a:solidFill>
                            <a:schemeClr val="dk1"/>
                          </a:solidFill>
                          <a:effectLst/>
                          <a:latin typeface="+mn-lt"/>
                          <a:ea typeface="+mn-ea"/>
                          <a:cs typeface="+mn-cs"/>
                        </a:rPr>
                        <a:t>(</a:t>
                      </a:r>
                      <a:r>
                        <a:rPr lang="fr-FR" sz="1400" kern="1200" dirty="0" err="1" smtClean="0">
                          <a:solidFill>
                            <a:schemeClr val="dk1"/>
                          </a:solidFill>
                          <a:effectLst/>
                          <a:latin typeface="+mn-lt"/>
                          <a:ea typeface="+mn-ea"/>
                          <a:cs typeface="+mn-cs"/>
                        </a:rPr>
                        <a:t>Dysalbuminémie</a:t>
                      </a:r>
                      <a:r>
                        <a:rPr lang="fr-FR" sz="1400" kern="120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variants</a:t>
                      </a:r>
                      <a:r>
                        <a:rPr lang="fr-FR" sz="1400" kern="1200" dirty="0" smtClean="0">
                          <a:solidFill>
                            <a:schemeClr val="dk1"/>
                          </a:solidFill>
                          <a:effectLst/>
                          <a:latin typeface="+mn-lt"/>
                          <a:ea typeface="+mn-ea"/>
                          <a:cs typeface="+mn-cs"/>
                        </a:rPr>
                        <a:t> de la </a:t>
                      </a:r>
                      <a:r>
                        <a:rPr lang="fr-FR" sz="1400" kern="1200" dirty="0" err="1" smtClean="0">
                          <a:solidFill>
                            <a:schemeClr val="dk1"/>
                          </a:solidFill>
                          <a:effectLst/>
                          <a:latin typeface="+mn-lt"/>
                          <a:ea typeface="+mn-ea"/>
                          <a:cs typeface="+mn-cs"/>
                        </a:rPr>
                        <a:t>transthyrétine</a:t>
                      </a:r>
                      <a:r>
                        <a:rPr lang="fr-FR" sz="1400" kern="1200" dirty="0" smtClean="0">
                          <a:solidFill>
                            <a:schemeClr val="dk1"/>
                          </a:solidFill>
                          <a:effectLst/>
                          <a:latin typeface="+mn-lt"/>
                          <a:ea typeface="+mn-ea"/>
                          <a:cs typeface="+mn-cs"/>
                        </a:rPr>
                        <a:t>) </a:t>
                      </a:r>
                    </a:p>
                    <a:p>
                      <a:pPr lvl="1"/>
                      <a:r>
                        <a:rPr lang="fr-FR" sz="1400" kern="1200" dirty="0" smtClean="0">
                          <a:solidFill>
                            <a:schemeClr val="dk1"/>
                          </a:solidFill>
                          <a:effectLst/>
                          <a:latin typeface="+mn-lt"/>
                          <a:ea typeface="+mn-ea"/>
                          <a:cs typeface="+mn-cs"/>
                        </a:rPr>
                        <a:t>Anticorps anti T4, anti phase solide, facteur rhumatoïde </a:t>
                      </a:r>
                    </a:p>
                    <a:p>
                      <a:r>
                        <a:rPr lang="fr-FR" sz="1400" kern="1200" dirty="0" smtClean="0">
                          <a:solidFill>
                            <a:schemeClr val="dk1"/>
                          </a:solidFill>
                          <a:effectLst/>
                          <a:latin typeface="+mn-lt"/>
                          <a:ea typeface="+mn-ea"/>
                          <a:cs typeface="+mn-cs"/>
                        </a:rPr>
                        <a:t>Médications : </a:t>
                      </a:r>
                      <a:r>
                        <a:rPr lang="fr-FR" sz="1400" kern="1200" dirty="0" err="1" smtClean="0">
                          <a:solidFill>
                            <a:schemeClr val="dk1"/>
                          </a:solidFill>
                          <a:effectLst/>
                          <a:latin typeface="+mn-lt"/>
                          <a:ea typeface="+mn-ea"/>
                          <a:cs typeface="+mn-cs"/>
                        </a:rPr>
                        <a:t>amiodarone</a:t>
                      </a:r>
                      <a:r>
                        <a:rPr lang="fr-FR" sz="1400" kern="1200" dirty="0" smtClean="0">
                          <a:solidFill>
                            <a:schemeClr val="dk1"/>
                          </a:solidFill>
                          <a:effectLst/>
                          <a:latin typeface="+mn-lt"/>
                          <a:ea typeface="+mn-ea"/>
                          <a:cs typeface="+mn-cs"/>
                        </a:rPr>
                        <a:t>, héparine, mauvaise </a:t>
                      </a:r>
                      <a:r>
                        <a:rPr lang="fr-FR" sz="1400" kern="1200" dirty="0" err="1" smtClean="0">
                          <a:solidFill>
                            <a:schemeClr val="dk1"/>
                          </a:solidFill>
                          <a:effectLst/>
                          <a:latin typeface="+mn-lt"/>
                          <a:ea typeface="+mn-ea"/>
                          <a:cs typeface="+mn-cs"/>
                        </a:rPr>
                        <a:t>compliance</a:t>
                      </a:r>
                      <a:r>
                        <a:rPr lang="fr-FR" sz="1400" kern="1200" dirty="0" smtClean="0">
                          <a:solidFill>
                            <a:schemeClr val="dk1"/>
                          </a:solidFill>
                          <a:effectLst/>
                          <a:latin typeface="+mn-lt"/>
                          <a:ea typeface="+mn-ea"/>
                          <a:cs typeface="+mn-cs"/>
                        </a:rPr>
                        <a:t> à la LT4, AINS, </a:t>
                      </a:r>
                      <a:r>
                        <a:rPr lang="fr-FR" sz="1400" kern="1200" dirty="0" err="1" smtClean="0">
                          <a:solidFill>
                            <a:schemeClr val="dk1"/>
                          </a:solidFill>
                          <a:effectLst/>
                          <a:latin typeface="+mn-lt"/>
                          <a:ea typeface="+mn-ea"/>
                          <a:cs typeface="+mn-cs"/>
                        </a:rPr>
                        <a:t>Propranolol</a:t>
                      </a:r>
                      <a:r>
                        <a:rPr lang="fr-FR" sz="1400" kern="1200" dirty="0" smtClean="0">
                          <a:solidFill>
                            <a:schemeClr val="dk1"/>
                          </a:solidFill>
                          <a:effectLst/>
                          <a:latin typeface="+mn-lt"/>
                          <a:ea typeface="+mn-ea"/>
                          <a:cs typeface="+mn-cs"/>
                        </a:rPr>
                        <a:t>, iode. </a:t>
                      </a:r>
                    </a:p>
                    <a:p>
                      <a:r>
                        <a:rPr lang="fr-FR" sz="1400" kern="1200" dirty="0" smtClean="0">
                          <a:solidFill>
                            <a:schemeClr val="dk1"/>
                          </a:solidFill>
                          <a:effectLst/>
                          <a:latin typeface="+mn-lt"/>
                          <a:ea typeface="+mn-ea"/>
                          <a:cs typeface="+mn-cs"/>
                        </a:rPr>
                        <a:t>Maladies systémiques graves </a:t>
                      </a:r>
                    </a:p>
                  </a:txBody>
                  <a:tcPr/>
                </a:tc>
              </a:tr>
            </a:tbl>
          </a:graphicData>
        </a:graphic>
      </p:graphicFrame>
    </p:spTree>
    <p:extLst>
      <p:ext uri="{BB962C8B-B14F-4D97-AF65-F5344CB8AC3E}">
        <p14:creationId xmlns:p14="http://schemas.microsoft.com/office/powerpoint/2010/main" val="472419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3200" dirty="0" smtClean="0"/>
              <a:t>TSH élevée + T4L</a:t>
            </a:r>
            <a:endParaRPr lang="fr-FR" sz="3200"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3054430229"/>
              </p:ext>
            </p:extLst>
          </p:nvPr>
        </p:nvGraphicFramePr>
        <p:xfrm>
          <a:off x="107504" y="908720"/>
          <a:ext cx="8928992" cy="5765800"/>
        </p:xfrm>
        <a:graphic>
          <a:graphicData uri="http://schemas.openxmlformats.org/drawingml/2006/table">
            <a:tbl>
              <a:tblPr firstRow="1" bandRow="1">
                <a:tableStyleId>{5C22544A-7EE6-4342-B048-85BDC9FD1C3A}</a:tableStyleId>
              </a:tblPr>
              <a:tblGrid>
                <a:gridCol w="1018456"/>
                <a:gridCol w="7910536"/>
              </a:tblGrid>
              <a:tr h="370840">
                <a:tc>
                  <a:txBody>
                    <a:bodyPr/>
                    <a:lstStyle/>
                    <a:p>
                      <a:endParaRPr lang="fr-FR" dirty="0"/>
                    </a:p>
                  </a:txBody>
                  <a:tcPr/>
                </a:tc>
                <a:tc>
                  <a:txBody>
                    <a:bodyPr/>
                    <a:lstStyle/>
                    <a:p>
                      <a:r>
                        <a:rPr lang="fr-FR" dirty="0" smtClean="0"/>
                        <a:t>TSH élevée</a:t>
                      </a:r>
                      <a:endParaRPr lang="fr-FR" dirty="0"/>
                    </a:p>
                  </a:txBody>
                  <a:tcPr/>
                </a:tc>
              </a:tr>
              <a:tr h="370840">
                <a:tc>
                  <a:txBody>
                    <a:bodyPr/>
                    <a:lstStyle/>
                    <a:p>
                      <a:r>
                        <a:rPr lang="fr-FR" dirty="0" smtClean="0"/>
                        <a:t>T4L basse</a:t>
                      </a:r>
                      <a:endParaRPr lang="fr-FR" dirty="0"/>
                    </a:p>
                  </a:txBody>
                  <a:tcPr/>
                </a:tc>
                <a:tc>
                  <a:txBody>
                    <a:bodyPr/>
                    <a:lstStyle/>
                    <a:p>
                      <a:r>
                        <a:rPr lang="fr-FR" sz="1400" b="1" kern="1200" dirty="0" smtClean="0">
                          <a:solidFill>
                            <a:schemeClr val="dk1"/>
                          </a:solidFill>
                          <a:effectLst/>
                          <a:latin typeface="+mn-lt"/>
                          <a:ea typeface="+mn-ea"/>
                          <a:cs typeface="+mn-cs"/>
                        </a:rPr>
                        <a:t>Hypothyroïdie primaire </a:t>
                      </a:r>
                    </a:p>
                    <a:p>
                      <a:r>
                        <a:rPr lang="fr-FR" sz="1400" b="1" kern="1200" dirty="0" smtClean="0">
                          <a:solidFill>
                            <a:schemeClr val="dk1"/>
                          </a:solidFill>
                          <a:effectLst/>
                          <a:latin typeface="+mn-lt"/>
                          <a:ea typeface="+mn-ea"/>
                          <a:cs typeface="+mn-cs"/>
                        </a:rPr>
                        <a:t>Autres causes :</a:t>
                      </a:r>
                    </a:p>
                    <a:p>
                      <a:r>
                        <a:rPr lang="fr-FR" sz="1400" kern="1200" dirty="0" smtClean="0">
                          <a:solidFill>
                            <a:schemeClr val="dk1"/>
                          </a:solidFill>
                          <a:effectLst/>
                          <a:latin typeface="+mn-lt"/>
                          <a:ea typeface="+mn-ea"/>
                          <a:cs typeface="+mn-cs"/>
                        </a:rPr>
                        <a:t>Carence sévère en iode </a:t>
                      </a:r>
                    </a:p>
                    <a:p>
                      <a:r>
                        <a:rPr lang="fr-FR" sz="1400" kern="1200" dirty="0" smtClean="0">
                          <a:solidFill>
                            <a:schemeClr val="dk1"/>
                          </a:solidFill>
                          <a:effectLst/>
                          <a:latin typeface="+mn-lt"/>
                          <a:ea typeface="+mn-ea"/>
                          <a:cs typeface="+mn-cs"/>
                        </a:rPr>
                        <a:t>Traitement par ATS </a:t>
                      </a:r>
                    </a:p>
                    <a:p>
                      <a:r>
                        <a:rPr lang="fr-FR" sz="1400" kern="1200" dirty="0" smtClean="0">
                          <a:solidFill>
                            <a:schemeClr val="dk1"/>
                          </a:solidFill>
                          <a:effectLst/>
                          <a:latin typeface="+mn-lt"/>
                          <a:ea typeface="+mn-ea"/>
                          <a:cs typeface="+mn-cs"/>
                        </a:rPr>
                        <a:t>Effets de certaines médications : Lithium, Rifampicine, Phénobarbital, </a:t>
                      </a:r>
                      <a:r>
                        <a:rPr lang="fr-FR" sz="1400" kern="1200" dirty="0" err="1" smtClean="0">
                          <a:solidFill>
                            <a:schemeClr val="dk1"/>
                          </a:solidFill>
                          <a:effectLst/>
                          <a:latin typeface="+mn-lt"/>
                          <a:ea typeface="+mn-ea"/>
                          <a:cs typeface="+mn-cs"/>
                        </a:rPr>
                        <a:t>Carbamazépine</a:t>
                      </a:r>
                      <a:r>
                        <a:rPr lang="fr-FR" sz="1400" kern="1200" dirty="0" smtClean="0">
                          <a:solidFill>
                            <a:schemeClr val="dk1"/>
                          </a:solidFill>
                          <a:effectLst/>
                          <a:latin typeface="+mn-lt"/>
                          <a:ea typeface="+mn-ea"/>
                          <a:cs typeface="+mn-cs"/>
                        </a:rPr>
                        <a:t>. </a:t>
                      </a:r>
                    </a:p>
                  </a:txBody>
                  <a:tcPr/>
                </a:tc>
              </a:tr>
              <a:tr h="370840">
                <a:tc>
                  <a:txBody>
                    <a:bodyPr/>
                    <a:lstStyle/>
                    <a:p>
                      <a:r>
                        <a:rPr lang="fr-FR" dirty="0" smtClean="0"/>
                        <a:t>T4L normale</a:t>
                      </a:r>
                      <a:endParaRPr lang="fr-FR" dirty="0"/>
                    </a:p>
                  </a:txBody>
                  <a:tcPr/>
                </a:tc>
                <a:tc>
                  <a:txBody>
                    <a:bodyPr/>
                    <a:lstStyle/>
                    <a:p>
                      <a:r>
                        <a:rPr lang="fr-FR" sz="1400" b="1" kern="1200" dirty="0" smtClean="0">
                          <a:solidFill>
                            <a:schemeClr val="dk1"/>
                          </a:solidFill>
                          <a:effectLst/>
                          <a:latin typeface="+mn-lt"/>
                          <a:ea typeface="+mn-ea"/>
                          <a:cs typeface="+mn-cs"/>
                        </a:rPr>
                        <a:t>Pathologies thyroïdiennes </a:t>
                      </a:r>
                    </a:p>
                    <a:p>
                      <a:r>
                        <a:rPr lang="fr-FR" sz="1400" kern="1200" dirty="0" smtClean="0">
                          <a:solidFill>
                            <a:schemeClr val="dk1"/>
                          </a:solidFill>
                          <a:effectLst/>
                          <a:latin typeface="+mn-lt"/>
                          <a:ea typeface="+mn-ea"/>
                          <a:cs typeface="+mn-cs"/>
                        </a:rPr>
                        <a:t>Hypothyroïdie fruste ou débutante</a:t>
                      </a:r>
                    </a:p>
                    <a:p>
                      <a:r>
                        <a:rPr lang="fr-FR" sz="1400" b="1" kern="1200" dirty="0" smtClean="0">
                          <a:solidFill>
                            <a:schemeClr val="dk1"/>
                          </a:solidFill>
                          <a:effectLst/>
                          <a:latin typeface="+mn-lt"/>
                          <a:ea typeface="+mn-ea"/>
                          <a:cs typeface="+mn-cs"/>
                        </a:rPr>
                        <a:t>Autres causes</a:t>
                      </a:r>
                    </a:p>
                    <a:p>
                      <a:r>
                        <a:rPr lang="fr-FR" sz="1400" kern="1200" dirty="0" smtClean="0">
                          <a:solidFill>
                            <a:schemeClr val="dk1"/>
                          </a:solidFill>
                          <a:effectLst/>
                          <a:latin typeface="+mn-lt"/>
                          <a:ea typeface="+mn-ea"/>
                          <a:cs typeface="+mn-cs"/>
                        </a:rPr>
                        <a:t>Pic sécrétoire de la période néonatale </a:t>
                      </a:r>
                    </a:p>
                    <a:p>
                      <a:r>
                        <a:rPr lang="fr-FR" sz="1400" kern="1200" dirty="0" smtClean="0">
                          <a:solidFill>
                            <a:schemeClr val="dk1"/>
                          </a:solidFill>
                          <a:effectLst/>
                          <a:latin typeface="+mn-lt"/>
                          <a:ea typeface="+mn-ea"/>
                          <a:cs typeface="+mn-cs"/>
                        </a:rPr>
                        <a:t>Autres </a:t>
                      </a:r>
                      <a:r>
                        <a:rPr lang="fr-FR" sz="1400" kern="1200" dirty="0" err="1" smtClean="0">
                          <a:solidFill>
                            <a:schemeClr val="dk1"/>
                          </a:solidFill>
                          <a:effectLst/>
                          <a:latin typeface="+mn-lt"/>
                          <a:ea typeface="+mn-ea"/>
                          <a:cs typeface="+mn-cs"/>
                        </a:rPr>
                        <a:t>endocrinopathies</a:t>
                      </a:r>
                      <a:r>
                        <a:rPr lang="fr-FR" sz="1400" kern="1200" dirty="0" smtClean="0">
                          <a:solidFill>
                            <a:schemeClr val="dk1"/>
                          </a:solidFill>
                          <a:effectLst/>
                          <a:latin typeface="+mn-lt"/>
                          <a:ea typeface="+mn-ea"/>
                          <a:cs typeface="+mn-cs"/>
                        </a:rPr>
                        <a:t> : insuffisance surrénalienne, résistance à la TSH </a:t>
                      </a:r>
                    </a:p>
                    <a:p>
                      <a:r>
                        <a:rPr lang="fr-FR" sz="1400" kern="1200" dirty="0" smtClean="0">
                          <a:solidFill>
                            <a:schemeClr val="dk1"/>
                          </a:solidFill>
                          <a:effectLst/>
                          <a:latin typeface="+mn-lt"/>
                          <a:ea typeface="+mn-ea"/>
                          <a:cs typeface="+mn-cs"/>
                        </a:rPr>
                        <a:t>Pathologie intercurrente (cirrhose hépatique) </a:t>
                      </a:r>
                    </a:p>
                    <a:p>
                      <a:r>
                        <a:rPr lang="fr-FR" sz="1400" kern="1200" dirty="0" smtClean="0">
                          <a:solidFill>
                            <a:schemeClr val="dk1"/>
                          </a:solidFill>
                          <a:effectLst/>
                          <a:latin typeface="+mn-lt"/>
                          <a:ea typeface="+mn-ea"/>
                          <a:cs typeface="+mn-cs"/>
                        </a:rPr>
                        <a:t>Médications : </a:t>
                      </a:r>
                      <a:r>
                        <a:rPr lang="fr-FR" sz="1400" kern="1200" dirty="0" err="1" smtClean="0">
                          <a:solidFill>
                            <a:schemeClr val="dk1"/>
                          </a:solidFill>
                          <a:effectLst/>
                          <a:latin typeface="+mn-lt"/>
                          <a:ea typeface="+mn-ea"/>
                          <a:cs typeface="+mn-cs"/>
                        </a:rPr>
                        <a:t>Amiodarone</a:t>
                      </a:r>
                      <a:r>
                        <a:rPr lang="fr-FR" sz="1400" kern="1200" dirty="0" smtClean="0">
                          <a:solidFill>
                            <a:schemeClr val="dk1"/>
                          </a:solidFill>
                          <a:effectLst/>
                          <a:latin typeface="+mn-lt"/>
                          <a:ea typeface="+mn-ea"/>
                          <a:cs typeface="+mn-cs"/>
                        </a:rPr>
                        <a:t>,</a:t>
                      </a:r>
                      <a:r>
                        <a:rPr lang="fr-FR" sz="1400" kern="1200" baseline="0" dirty="0" smtClean="0">
                          <a:solidFill>
                            <a:schemeClr val="dk1"/>
                          </a:solidFill>
                          <a:effectLst/>
                          <a:latin typeface="+mn-lt"/>
                          <a:ea typeface="+mn-ea"/>
                          <a:cs typeface="+mn-cs"/>
                        </a:rPr>
                        <a:t> </a:t>
                      </a:r>
                      <a:r>
                        <a:rPr lang="fr-FR" sz="1400" kern="1200" dirty="0" err="1" smtClean="0">
                          <a:solidFill>
                            <a:schemeClr val="dk1"/>
                          </a:solidFill>
                          <a:effectLst/>
                          <a:latin typeface="+mn-lt"/>
                          <a:ea typeface="+mn-ea"/>
                          <a:cs typeface="+mn-cs"/>
                        </a:rPr>
                        <a:t>Dompéridone</a:t>
                      </a:r>
                      <a:r>
                        <a:rPr lang="fr-FR" sz="1400" kern="1200" dirty="0" smtClean="0">
                          <a:solidFill>
                            <a:schemeClr val="dk1"/>
                          </a:solidFill>
                          <a:effectLst/>
                          <a:latin typeface="+mn-lt"/>
                          <a:ea typeface="+mn-ea"/>
                          <a:cs typeface="+mn-cs"/>
                        </a:rPr>
                        <a:t>,</a:t>
                      </a:r>
                      <a:r>
                        <a:rPr lang="fr-FR" sz="1400" kern="1200" baseline="0" dirty="0" smtClean="0">
                          <a:solidFill>
                            <a:schemeClr val="dk1"/>
                          </a:solidFill>
                          <a:effectLst/>
                          <a:latin typeface="+mn-lt"/>
                          <a:ea typeface="+mn-ea"/>
                          <a:cs typeface="+mn-cs"/>
                        </a:rPr>
                        <a:t> </a:t>
                      </a:r>
                      <a:r>
                        <a:rPr lang="fr-FR" sz="1400" kern="1200" dirty="0" smtClean="0">
                          <a:solidFill>
                            <a:schemeClr val="dk1"/>
                          </a:solidFill>
                          <a:effectLst/>
                          <a:latin typeface="+mn-lt"/>
                          <a:ea typeface="+mn-ea"/>
                          <a:cs typeface="+mn-cs"/>
                        </a:rPr>
                        <a:t>Acide </a:t>
                      </a:r>
                      <a:r>
                        <a:rPr lang="fr-FR" sz="1400" kern="1200" dirty="0" err="1" smtClean="0">
                          <a:solidFill>
                            <a:schemeClr val="dk1"/>
                          </a:solidFill>
                          <a:effectLst/>
                          <a:latin typeface="+mn-lt"/>
                          <a:ea typeface="+mn-ea"/>
                          <a:cs typeface="+mn-cs"/>
                        </a:rPr>
                        <a:t>iopanoïque</a:t>
                      </a:r>
                      <a:r>
                        <a:rPr lang="fr-FR" sz="1400" kern="1200" dirty="0" smtClean="0">
                          <a:solidFill>
                            <a:schemeClr val="dk1"/>
                          </a:solidFill>
                          <a:effectLst/>
                          <a:latin typeface="+mn-lt"/>
                          <a:ea typeface="+mn-ea"/>
                          <a:cs typeface="+mn-cs"/>
                        </a:rPr>
                        <a:t> </a:t>
                      </a:r>
                    </a:p>
                    <a:p>
                      <a:r>
                        <a:rPr lang="fr-FR" sz="1400" kern="1200" dirty="0" smtClean="0">
                          <a:solidFill>
                            <a:schemeClr val="dk1"/>
                          </a:solidFill>
                          <a:effectLst/>
                          <a:latin typeface="+mn-lt"/>
                          <a:ea typeface="+mn-ea"/>
                          <a:cs typeface="+mn-cs"/>
                        </a:rPr>
                        <a:t>Mauvaise </a:t>
                      </a:r>
                      <a:r>
                        <a:rPr lang="fr-FR" sz="1400" kern="1200" dirty="0" err="1" smtClean="0">
                          <a:solidFill>
                            <a:schemeClr val="dk1"/>
                          </a:solidFill>
                          <a:effectLst/>
                          <a:latin typeface="+mn-lt"/>
                          <a:ea typeface="+mn-ea"/>
                          <a:cs typeface="+mn-cs"/>
                        </a:rPr>
                        <a:t>compliance</a:t>
                      </a:r>
                      <a:r>
                        <a:rPr lang="fr-FR" sz="1400" kern="1200" dirty="0" smtClean="0">
                          <a:solidFill>
                            <a:schemeClr val="dk1"/>
                          </a:solidFill>
                          <a:effectLst/>
                          <a:latin typeface="+mn-lt"/>
                          <a:ea typeface="+mn-ea"/>
                          <a:cs typeface="+mn-cs"/>
                        </a:rPr>
                        <a:t> à la LT4, ou </a:t>
                      </a:r>
                      <a:r>
                        <a:rPr lang="fr-FR" sz="1400" kern="1200" dirty="0" err="1" smtClean="0">
                          <a:solidFill>
                            <a:schemeClr val="dk1"/>
                          </a:solidFill>
                          <a:effectLst/>
                          <a:latin typeface="+mn-lt"/>
                          <a:ea typeface="+mn-ea"/>
                          <a:cs typeface="+mn-cs"/>
                        </a:rPr>
                        <a:t>malabsorpton</a:t>
                      </a:r>
                      <a:r>
                        <a:rPr lang="fr-FR" sz="1400" kern="1200" dirty="0" smtClean="0">
                          <a:solidFill>
                            <a:schemeClr val="dk1"/>
                          </a:solidFill>
                          <a:effectLst/>
                          <a:latin typeface="+mn-lt"/>
                          <a:ea typeface="+mn-ea"/>
                          <a:cs typeface="+mn-cs"/>
                        </a:rPr>
                        <a:t> ou contrôle trop précoce </a:t>
                      </a:r>
                    </a:p>
                  </a:txBody>
                  <a:tcPr/>
                </a:tc>
              </a:tr>
              <a:tr h="370840">
                <a:tc>
                  <a:txBody>
                    <a:bodyPr/>
                    <a:lstStyle/>
                    <a:p>
                      <a:r>
                        <a:rPr lang="fr-FR" dirty="0" smtClean="0"/>
                        <a:t>T4L élevée</a:t>
                      </a:r>
                      <a:endParaRPr lang="fr-FR" dirty="0"/>
                    </a:p>
                  </a:txBody>
                  <a:tcPr/>
                </a:tc>
                <a:tc>
                  <a:txBody>
                    <a:bodyPr/>
                    <a:lstStyle/>
                    <a:p>
                      <a:r>
                        <a:rPr lang="fr-FR" sz="1400" b="1" kern="1200" dirty="0" smtClean="0">
                          <a:solidFill>
                            <a:schemeClr val="dk1"/>
                          </a:solidFill>
                          <a:effectLst/>
                          <a:latin typeface="+mn-lt"/>
                          <a:ea typeface="+mn-ea"/>
                          <a:cs typeface="+mn-cs"/>
                        </a:rPr>
                        <a:t>Hyperthyroïdie centrale </a:t>
                      </a:r>
                    </a:p>
                    <a:p>
                      <a:r>
                        <a:rPr lang="fr-FR" sz="1400" kern="1200" dirty="0" smtClean="0">
                          <a:solidFill>
                            <a:schemeClr val="dk1"/>
                          </a:solidFill>
                          <a:effectLst/>
                          <a:latin typeface="+mn-lt"/>
                          <a:ea typeface="+mn-ea"/>
                          <a:cs typeface="+mn-cs"/>
                        </a:rPr>
                        <a:t>adénome thyréotrope </a:t>
                      </a:r>
                    </a:p>
                    <a:p>
                      <a:r>
                        <a:rPr lang="fr-FR" sz="1400" kern="1200" dirty="0" smtClean="0">
                          <a:solidFill>
                            <a:schemeClr val="dk1"/>
                          </a:solidFill>
                          <a:effectLst/>
                          <a:latin typeface="+mn-lt"/>
                          <a:ea typeface="+mn-ea"/>
                          <a:cs typeface="+mn-cs"/>
                        </a:rPr>
                        <a:t>résistance hypophysaire aux hormones thyroïdiennes </a:t>
                      </a:r>
                    </a:p>
                    <a:p>
                      <a:r>
                        <a:rPr lang="fr-FR" sz="1400" b="1" kern="1200" dirty="0" smtClean="0">
                          <a:solidFill>
                            <a:schemeClr val="dk1"/>
                          </a:solidFill>
                          <a:effectLst/>
                          <a:latin typeface="+mn-lt"/>
                          <a:ea typeface="+mn-ea"/>
                          <a:cs typeface="+mn-cs"/>
                        </a:rPr>
                        <a:t>Autres causes</a:t>
                      </a:r>
                    </a:p>
                    <a:p>
                      <a:r>
                        <a:rPr lang="fr-FR" sz="1400" kern="1200" dirty="0" smtClean="0">
                          <a:solidFill>
                            <a:schemeClr val="dk1"/>
                          </a:solidFill>
                          <a:effectLst/>
                          <a:latin typeface="+mn-lt"/>
                          <a:ea typeface="+mn-ea"/>
                          <a:cs typeface="+mn-cs"/>
                        </a:rPr>
                        <a:t>Interférences de dosages : </a:t>
                      </a:r>
                    </a:p>
                    <a:p>
                      <a:pPr lvl="1"/>
                      <a:r>
                        <a:rPr lang="fr-FR" sz="1400" kern="1200" dirty="0" smtClean="0">
                          <a:solidFill>
                            <a:schemeClr val="dk1"/>
                          </a:solidFill>
                          <a:effectLst/>
                          <a:latin typeface="+mn-lt"/>
                          <a:ea typeface="+mn-ea"/>
                          <a:cs typeface="+mn-cs"/>
                        </a:rPr>
                        <a:t>Anticorps hétérophiles, facteur rhumatoïde </a:t>
                      </a:r>
                    </a:p>
                    <a:p>
                      <a:pPr lvl="1"/>
                      <a:r>
                        <a:rPr lang="fr-FR" sz="1400" kern="1200" dirty="0" smtClean="0">
                          <a:solidFill>
                            <a:schemeClr val="dk1"/>
                          </a:solidFill>
                          <a:effectLst/>
                          <a:latin typeface="+mn-lt"/>
                          <a:ea typeface="+mn-ea"/>
                          <a:cs typeface="+mn-cs"/>
                        </a:rPr>
                        <a:t>Anticorps </a:t>
                      </a:r>
                      <a:r>
                        <a:rPr lang="fr-FR" sz="1400" kern="1200" dirty="0" err="1" smtClean="0">
                          <a:solidFill>
                            <a:schemeClr val="dk1"/>
                          </a:solidFill>
                          <a:effectLst/>
                          <a:latin typeface="+mn-lt"/>
                          <a:ea typeface="+mn-ea"/>
                          <a:cs typeface="+mn-cs"/>
                        </a:rPr>
                        <a:t>anti-phase</a:t>
                      </a:r>
                      <a:r>
                        <a:rPr lang="fr-FR" sz="1400" kern="1200" dirty="0" smtClean="0">
                          <a:solidFill>
                            <a:schemeClr val="dk1"/>
                          </a:solidFill>
                          <a:effectLst/>
                          <a:latin typeface="+mn-lt"/>
                          <a:ea typeface="+mn-ea"/>
                          <a:cs typeface="+mn-cs"/>
                        </a:rPr>
                        <a:t> solide ou </a:t>
                      </a:r>
                      <a:r>
                        <a:rPr lang="fr-FR" sz="1400" kern="1200" dirty="0" err="1" smtClean="0">
                          <a:solidFill>
                            <a:schemeClr val="dk1"/>
                          </a:solidFill>
                          <a:effectLst/>
                          <a:latin typeface="+mn-lt"/>
                          <a:ea typeface="+mn-ea"/>
                          <a:cs typeface="+mn-cs"/>
                        </a:rPr>
                        <a:t>anti-hormones</a:t>
                      </a:r>
                      <a:r>
                        <a:rPr lang="fr-FR" sz="1400" kern="1200" dirty="0" smtClean="0">
                          <a:solidFill>
                            <a:schemeClr val="dk1"/>
                          </a:solidFill>
                          <a:effectLst/>
                          <a:latin typeface="+mn-lt"/>
                          <a:ea typeface="+mn-ea"/>
                          <a:cs typeface="+mn-cs"/>
                        </a:rPr>
                        <a:t> </a:t>
                      </a:r>
                    </a:p>
                    <a:p>
                      <a:r>
                        <a:rPr lang="fr-FR" sz="1400" b="1" kern="1200" dirty="0" smtClean="0">
                          <a:solidFill>
                            <a:schemeClr val="dk1"/>
                          </a:solidFill>
                          <a:effectLst/>
                          <a:latin typeface="+mn-lt"/>
                          <a:ea typeface="+mn-ea"/>
                          <a:cs typeface="+mn-cs"/>
                        </a:rPr>
                        <a:t>Situations particulières</a:t>
                      </a:r>
                    </a:p>
                    <a:p>
                      <a:r>
                        <a:rPr lang="fr-FR" sz="1400" kern="1200" dirty="0" smtClean="0">
                          <a:solidFill>
                            <a:schemeClr val="dk1"/>
                          </a:solidFill>
                          <a:effectLst/>
                          <a:latin typeface="+mn-lt"/>
                          <a:ea typeface="+mn-ea"/>
                          <a:cs typeface="+mn-cs"/>
                        </a:rPr>
                        <a:t>Nouveau-né </a:t>
                      </a:r>
                    </a:p>
                    <a:p>
                      <a:r>
                        <a:rPr lang="fr-FR" sz="1400" kern="1200" dirty="0" smtClean="0">
                          <a:solidFill>
                            <a:schemeClr val="dk1"/>
                          </a:solidFill>
                          <a:effectLst/>
                          <a:latin typeface="+mn-lt"/>
                          <a:ea typeface="+mn-ea"/>
                          <a:cs typeface="+mn-cs"/>
                        </a:rPr>
                        <a:t>Surcharge iodée chez un </a:t>
                      </a:r>
                      <a:r>
                        <a:rPr lang="fr-FR" sz="1400" kern="1200" dirty="0" err="1" smtClean="0">
                          <a:solidFill>
                            <a:schemeClr val="dk1"/>
                          </a:solidFill>
                          <a:effectLst/>
                          <a:latin typeface="+mn-lt"/>
                          <a:ea typeface="+mn-ea"/>
                          <a:cs typeface="+mn-cs"/>
                        </a:rPr>
                        <a:t>euthyroïdien</a:t>
                      </a:r>
                      <a:r>
                        <a:rPr lang="fr-FR" sz="1400" kern="1200" dirty="0" smtClean="0">
                          <a:solidFill>
                            <a:schemeClr val="dk1"/>
                          </a:solidFill>
                          <a:effectLst/>
                          <a:latin typeface="+mn-lt"/>
                          <a:ea typeface="+mn-ea"/>
                          <a:cs typeface="+mn-cs"/>
                        </a:rPr>
                        <a:t> (effet de courte durée) </a:t>
                      </a:r>
                    </a:p>
                    <a:p>
                      <a:endParaRPr lang="fr-FR" sz="1400" dirty="0"/>
                    </a:p>
                  </a:txBody>
                  <a:tcPr/>
                </a:tc>
              </a:tr>
            </a:tbl>
          </a:graphicData>
        </a:graphic>
      </p:graphicFrame>
    </p:spTree>
    <p:extLst>
      <p:ext uri="{BB962C8B-B14F-4D97-AF65-F5344CB8AC3E}">
        <p14:creationId xmlns:p14="http://schemas.microsoft.com/office/powerpoint/2010/main" val="2029062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Que prescrire en première intention?</a:t>
            </a:r>
            <a:endParaRPr lang="fr-FR" sz="3600"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946244190"/>
              </p:ext>
            </p:extLst>
          </p:nvPr>
        </p:nvGraphicFramePr>
        <p:xfrm>
          <a:off x="107505" y="1341438"/>
          <a:ext cx="8928990" cy="4937760"/>
        </p:xfrm>
        <a:graphic>
          <a:graphicData uri="http://schemas.openxmlformats.org/drawingml/2006/table">
            <a:tbl>
              <a:tblPr firstRow="1" bandRow="1">
                <a:tableStyleId>{21E4AEA4-8DFA-4A89-87EB-49C32662AFE0}</a:tableStyleId>
              </a:tblPr>
              <a:tblGrid>
                <a:gridCol w="2880319"/>
                <a:gridCol w="1296144"/>
                <a:gridCol w="4752527"/>
              </a:tblGrid>
              <a:tr h="370840">
                <a:tc>
                  <a:txBody>
                    <a:bodyPr/>
                    <a:lstStyle/>
                    <a:p>
                      <a:endParaRPr lang="fr-FR" dirty="0"/>
                    </a:p>
                  </a:txBody>
                  <a:tcPr/>
                </a:tc>
                <a:tc>
                  <a:txBody>
                    <a:bodyPr/>
                    <a:lstStyle/>
                    <a:p>
                      <a:r>
                        <a:rPr lang="fr-FR" dirty="0" smtClean="0"/>
                        <a:t>Que prescrire?</a:t>
                      </a:r>
                      <a:endParaRPr lang="fr-FR" dirty="0"/>
                    </a:p>
                  </a:txBody>
                  <a:tcPr/>
                </a:tc>
                <a:tc>
                  <a:txBody>
                    <a:bodyPr/>
                    <a:lstStyle/>
                    <a:p>
                      <a:r>
                        <a:rPr lang="fr-FR" dirty="0" smtClean="0"/>
                        <a:t>Commentaires</a:t>
                      </a:r>
                      <a:endParaRPr lang="fr-FR" dirty="0"/>
                    </a:p>
                  </a:txBody>
                  <a:tcPr/>
                </a:tc>
              </a:tr>
              <a:tr h="370840">
                <a:tc>
                  <a:txBody>
                    <a:bodyPr/>
                    <a:lstStyle/>
                    <a:p>
                      <a:r>
                        <a:rPr lang="fr-FR" sz="1400" b="1" dirty="0" smtClean="0"/>
                        <a:t>Suspicion d’une hypothyroïdie</a:t>
                      </a:r>
                      <a:endParaRPr lang="fr-FR" sz="1400" b="1" dirty="0"/>
                    </a:p>
                  </a:txBody>
                  <a:tcPr/>
                </a:tc>
                <a:tc>
                  <a:txBody>
                    <a:bodyPr/>
                    <a:lstStyle/>
                    <a:p>
                      <a:r>
                        <a:rPr lang="fr-FR" sz="1400" dirty="0" smtClean="0"/>
                        <a:t>TSH</a:t>
                      </a:r>
                      <a:endParaRPr lang="fr-FR" sz="1400" dirty="0"/>
                    </a:p>
                  </a:txBody>
                  <a:tcPr/>
                </a:tc>
                <a:tc>
                  <a:txBody>
                    <a:bodyPr/>
                    <a:lstStyle/>
                    <a:p>
                      <a:r>
                        <a:rPr lang="fr-FR" sz="1400" dirty="0" smtClean="0"/>
                        <a:t>Si TSH anormale ou en cas de contradiction avec la clinique, un dosage de T4L est nécessaire</a:t>
                      </a:r>
                      <a:endParaRPr lang="fr-FR" sz="1400" dirty="0"/>
                    </a:p>
                  </a:txBody>
                  <a:tcPr/>
                </a:tc>
              </a:tr>
              <a:tr h="370840">
                <a:tc>
                  <a:txBody>
                    <a:bodyPr/>
                    <a:lstStyle/>
                    <a:p>
                      <a:r>
                        <a:rPr lang="fr-FR" sz="1400" b="1" dirty="0" smtClean="0"/>
                        <a:t>Suspicion d’une hyperthyroïdie</a:t>
                      </a:r>
                      <a:endParaRPr lang="fr-FR" sz="1400" b="1" dirty="0"/>
                    </a:p>
                  </a:txBody>
                  <a:tcPr/>
                </a:tc>
                <a:tc>
                  <a:txBody>
                    <a:bodyPr/>
                    <a:lstStyle/>
                    <a:p>
                      <a:r>
                        <a:rPr lang="fr-FR" sz="1400" dirty="0" smtClean="0"/>
                        <a:t>TSH</a:t>
                      </a:r>
                      <a:endParaRPr lang="fr-F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Si TSH anormale ou en cas de contradiction avec la clinique, un dosage de T4L est nécessaire et éventuellement T3L si T4L normale et TSH basse</a:t>
                      </a:r>
                    </a:p>
                    <a:p>
                      <a:endParaRPr lang="fr-FR" sz="1400" dirty="0"/>
                    </a:p>
                  </a:txBody>
                  <a:tcPr/>
                </a:tc>
              </a:tr>
              <a:tr h="370840">
                <a:tc>
                  <a:txBody>
                    <a:bodyPr/>
                    <a:lstStyle/>
                    <a:p>
                      <a:r>
                        <a:rPr lang="fr-FR" sz="1400" b="1" dirty="0" smtClean="0"/>
                        <a:t>Surveillance d ’un traitement à risque thyroïdien</a:t>
                      </a:r>
                      <a:endParaRPr lang="fr-FR" sz="1400" b="1" dirty="0"/>
                    </a:p>
                  </a:txBody>
                  <a:tcPr/>
                </a:tc>
                <a:tc>
                  <a:txBody>
                    <a:bodyPr/>
                    <a:lstStyle/>
                    <a:p>
                      <a:r>
                        <a:rPr lang="fr-FR" sz="1400" dirty="0" smtClean="0"/>
                        <a:t>TSH</a:t>
                      </a:r>
                      <a:endParaRPr lang="fr-FR" sz="1400" dirty="0"/>
                    </a:p>
                  </a:txBody>
                  <a:tcPr/>
                </a:tc>
                <a:tc>
                  <a:txBody>
                    <a:bodyPr/>
                    <a:lstStyle/>
                    <a:p>
                      <a:r>
                        <a:rPr lang="fr-FR" sz="1400" dirty="0" smtClean="0"/>
                        <a:t>A l’instauration et dans le suivi du traitement (</a:t>
                      </a:r>
                      <a:r>
                        <a:rPr lang="fr-FR" sz="1400" dirty="0" err="1" smtClean="0"/>
                        <a:t>amiodarone</a:t>
                      </a:r>
                      <a:r>
                        <a:rPr lang="fr-FR" sz="1400" dirty="0" smtClean="0"/>
                        <a:t>, INF, Lithium…)</a:t>
                      </a:r>
                      <a:endParaRPr lang="fr-FR" sz="1400" dirty="0"/>
                    </a:p>
                  </a:txBody>
                  <a:tcPr/>
                </a:tc>
              </a:tr>
              <a:tr h="370840">
                <a:tc>
                  <a:txBody>
                    <a:bodyPr/>
                    <a:lstStyle/>
                    <a:p>
                      <a:r>
                        <a:rPr lang="fr-FR" sz="1400" b="1" dirty="0" smtClean="0"/>
                        <a:t>Surveillance d’une hypothyroïdie traitée et équilibrée</a:t>
                      </a:r>
                      <a:endParaRPr lang="fr-FR" sz="1400" b="1" dirty="0"/>
                    </a:p>
                  </a:txBody>
                  <a:tcPr/>
                </a:tc>
                <a:tc>
                  <a:txBody>
                    <a:bodyPr/>
                    <a:lstStyle/>
                    <a:p>
                      <a:r>
                        <a:rPr lang="fr-FR" sz="1400" dirty="0" smtClean="0"/>
                        <a:t>TSH </a:t>
                      </a:r>
                    </a:p>
                    <a:p>
                      <a:r>
                        <a:rPr lang="fr-FR" sz="1400" dirty="0" smtClean="0"/>
                        <a:t>2 fois/an</a:t>
                      </a:r>
                      <a:endParaRPr lang="fr-FR" sz="1400" dirty="0"/>
                    </a:p>
                  </a:txBody>
                  <a:tcPr/>
                </a:tc>
                <a:tc>
                  <a:txBody>
                    <a:bodyPr/>
                    <a:lstStyle/>
                    <a:p>
                      <a:r>
                        <a:rPr lang="fr-FR" sz="1400" dirty="0" smtClean="0"/>
                        <a:t>Une fois l’équilibre atteint</a:t>
                      </a:r>
                      <a:r>
                        <a:rPr lang="fr-FR" sz="1400" baseline="0" dirty="0" smtClean="0"/>
                        <a:t> et en l’absence de pathologie cardiaque</a:t>
                      </a:r>
                      <a:endParaRPr lang="fr-FR" sz="1400" dirty="0"/>
                    </a:p>
                  </a:txBody>
                  <a:tcPr/>
                </a:tc>
              </a:tr>
              <a:tr h="370840">
                <a:tc>
                  <a:txBody>
                    <a:bodyPr/>
                    <a:lstStyle/>
                    <a:p>
                      <a:r>
                        <a:rPr lang="fr-FR" sz="1400" b="1" dirty="0" smtClean="0"/>
                        <a:t>Surveillance d’une hyperthyroïdie </a:t>
                      </a:r>
                      <a:r>
                        <a:rPr lang="fr-FR" sz="1400" b="1" i="1" dirty="0" smtClean="0"/>
                        <a:t>traitée par ATS</a:t>
                      </a:r>
                    </a:p>
                    <a:p>
                      <a:pPr marL="285750" indent="-285750">
                        <a:buFont typeface="Wingdings" pitchFamily="2" charset="2"/>
                        <a:buChar char="Ø"/>
                      </a:pPr>
                      <a:r>
                        <a:rPr lang="fr-FR" sz="1400" b="1" dirty="0" smtClean="0"/>
                        <a:t>Acquisition de l’</a:t>
                      </a:r>
                      <a:r>
                        <a:rPr lang="fr-FR" sz="1400" b="1" dirty="0" err="1" smtClean="0"/>
                        <a:t>euthyroïdie</a:t>
                      </a:r>
                      <a:endParaRPr lang="fr-FR" sz="1400" b="1" dirty="0" smtClean="0"/>
                    </a:p>
                    <a:p>
                      <a:pPr marL="285750" indent="-285750">
                        <a:buFont typeface="Wingdings" pitchFamily="2" charset="2"/>
                        <a:buChar char="Ø"/>
                      </a:pPr>
                      <a:r>
                        <a:rPr lang="fr-FR" sz="1400" b="1" dirty="0" err="1" smtClean="0"/>
                        <a:t>Euthyroïdie</a:t>
                      </a:r>
                      <a:r>
                        <a:rPr lang="fr-FR" sz="1400" b="1" dirty="0" smtClean="0"/>
                        <a:t> obtenue</a:t>
                      </a:r>
                    </a:p>
                    <a:p>
                      <a:pPr marL="285750" indent="-285750">
                        <a:buFont typeface="Arial" pitchFamily="34" charset="0"/>
                        <a:buChar char="•"/>
                      </a:pPr>
                      <a:r>
                        <a:rPr lang="fr-FR" sz="1400" b="1" dirty="0" smtClean="0"/>
                        <a:t>Par ATS  seul</a:t>
                      </a:r>
                    </a:p>
                    <a:p>
                      <a:pPr marL="285750" indent="-285750">
                        <a:buFont typeface="Arial" pitchFamily="34" charset="0"/>
                        <a:buChar char="•"/>
                      </a:pPr>
                      <a:r>
                        <a:rPr lang="fr-FR" sz="1400" b="1" dirty="0" smtClean="0"/>
                        <a:t>ATS + hormones</a:t>
                      </a:r>
                    </a:p>
                    <a:p>
                      <a:pPr marL="0" indent="0">
                        <a:buFont typeface="Arial" pitchFamily="34" charset="0"/>
                        <a:buNone/>
                      </a:pPr>
                      <a:r>
                        <a:rPr lang="fr-FR" sz="1400" b="1" i="1" dirty="0" smtClean="0"/>
                        <a:t>Par chirurgie ou I*</a:t>
                      </a:r>
                    </a:p>
                    <a:p>
                      <a:pPr marL="285750" indent="-285750">
                        <a:buFont typeface="Wingdings" pitchFamily="2" charset="2"/>
                        <a:buChar char="Ø"/>
                      </a:pPr>
                      <a:endParaRPr lang="fr-FR" sz="1400" b="1" dirty="0"/>
                    </a:p>
                  </a:txBody>
                  <a:tcPr/>
                </a:tc>
                <a:tc>
                  <a:txBody>
                    <a:bodyPr/>
                    <a:lstStyle/>
                    <a:p>
                      <a:endParaRPr lang="fr-FR" sz="1400" dirty="0" smtClean="0"/>
                    </a:p>
                    <a:p>
                      <a:endParaRPr lang="fr-FR" sz="1400" dirty="0" smtClean="0"/>
                    </a:p>
                    <a:p>
                      <a:r>
                        <a:rPr lang="fr-FR" sz="1400" dirty="0" smtClean="0"/>
                        <a:t>T4L (ou T3L)</a:t>
                      </a:r>
                    </a:p>
                    <a:p>
                      <a:endParaRPr lang="fr-FR" sz="1400" dirty="0" smtClean="0"/>
                    </a:p>
                    <a:p>
                      <a:r>
                        <a:rPr lang="fr-FR" sz="1400" dirty="0" smtClean="0"/>
                        <a:t>T4L</a:t>
                      </a:r>
                    </a:p>
                    <a:p>
                      <a:r>
                        <a:rPr lang="fr-FR" sz="1400" dirty="0" smtClean="0"/>
                        <a:t>TSH+T4L </a:t>
                      </a:r>
                    </a:p>
                    <a:p>
                      <a:r>
                        <a:rPr lang="fr-FR" sz="1400" dirty="0" smtClean="0"/>
                        <a:t>TSH</a:t>
                      </a:r>
                      <a:endParaRPr lang="fr-FR" sz="1400" dirty="0"/>
                    </a:p>
                  </a:txBody>
                  <a:tcPr/>
                </a:tc>
                <a:tc>
                  <a:txBody>
                    <a:bodyPr/>
                    <a:lstStyle/>
                    <a:p>
                      <a:endParaRPr lang="fr-FR" sz="1400" dirty="0" smtClean="0"/>
                    </a:p>
                    <a:p>
                      <a:endParaRPr lang="fr-FR" sz="1400" dirty="0" smtClean="0"/>
                    </a:p>
                    <a:p>
                      <a:r>
                        <a:rPr lang="fr-FR" sz="1400" dirty="0" err="1" smtClean="0"/>
                        <a:t>Euthyroïdie</a:t>
                      </a:r>
                      <a:r>
                        <a:rPr lang="fr-FR" sz="1400" dirty="0" smtClean="0"/>
                        <a:t> est affirmée par la</a:t>
                      </a:r>
                      <a:r>
                        <a:rPr lang="fr-FR" sz="1400" baseline="0" dirty="0" smtClean="0"/>
                        <a:t> normalisation de la T4L (ou T3L)</a:t>
                      </a:r>
                    </a:p>
                    <a:p>
                      <a:endParaRPr lang="fr-FR" sz="1400" dirty="0" smtClean="0"/>
                    </a:p>
                    <a:p>
                      <a:r>
                        <a:rPr lang="fr-FR" sz="1400" dirty="0" smtClean="0"/>
                        <a:t>A répéter</a:t>
                      </a:r>
                    </a:p>
                    <a:p>
                      <a:r>
                        <a:rPr lang="fr-FR" sz="1400" dirty="0" smtClean="0"/>
                        <a:t>Tous les trois mois pendant la durée du traitement</a:t>
                      </a:r>
                    </a:p>
                    <a:p>
                      <a:r>
                        <a:rPr lang="fr-FR" sz="1400" dirty="0" smtClean="0"/>
                        <a:t>Au moins 1</a:t>
                      </a:r>
                      <a:r>
                        <a:rPr lang="fr-FR" sz="1400" baseline="0" dirty="0" smtClean="0"/>
                        <a:t> fois/an</a:t>
                      </a:r>
                      <a:endParaRPr lang="fr-FR" sz="1400" dirty="0"/>
                    </a:p>
                  </a:txBody>
                  <a:tcPr/>
                </a:tc>
              </a:tr>
            </a:tbl>
          </a:graphicData>
        </a:graphic>
      </p:graphicFrame>
    </p:spTree>
    <p:extLst>
      <p:ext uri="{BB962C8B-B14F-4D97-AF65-F5344CB8AC3E}">
        <p14:creationId xmlns:p14="http://schemas.microsoft.com/office/powerpoint/2010/main" val="3036185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Recommandations</a:t>
            </a:r>
            <a:endParaRPr lang="fr-FR" sz="3600" dirty="0"/>
          </a:p>
        </p:txBody>
      </p:sp>
      <p:sp>
        <p:nvSpPr>
          <p:cNvPr id="3" name="Espace réservé du contenu 2"/>
          <p:cNvSpPr>
            <a:spLocks noGrp="1"/>
          </p:cNvSpPr>
          <p:nvPr>
            <p:ph sz="quarter" idx="1"/>
          </p:nvPr>
        </p:nvSpPr>
        <p:spPr/>
        <p:txBody>
          <a:bodyPr>
            <a:normAutofit fontScale="92500" lnSpcReduction="20000"/>
          </a:bodyPr>
          <a:lstStyle/>
          <a:p>
            <a:pPr algn="just"/>
            <a:r>
              <a:rPr lang="fr-FR" dirty="0" smtClean="0"/>
              <a:t>Diagnostic et surveillance biologiques de l’hypothyroïdie de l’adulte (ANAES décembre 1999) </a:t>
            </a:r>
          </a:p>
          <a:p>
            <a:pPr algn="just"/>
            <a:r>
              <a:rPr lang="fr-FR" dirty="0" smtClean="0"/>
              <a:t>Diagnostic et surveillance biologiques de l’hyperthyroïdie de l’adulte (</a:t>
            </a:r>
            <a:r>
              <a:rPr lang="fr-FR" dirty="0" smtClean="0">
                <a:hlinkClick r:id="rId2"/>
              </a:rPr>
              <a:t>ANAES février 2000</a:t>
            </a:r>
            <a:r>
              <a:rPr lang="fr-FR" dirty="0" smtClean="0"/>
              <a:t>) </a:t>
            </a:r>
          </a:p>
          <a:p>
            <a:pPr algn="just"/>
            <a:r>
              <a:rPr lang="fr-FR" dirty="0" smtClean="0"/>
              <a:t>L’exploration biologique dans le diagnostic et la surveillance des maladies de la glande thyroïde (2003) (site de la National </a:t>
            </a:r>
            <a:r>
              <a:rPr lang="fr-FR" dirty="0" err="1" smtClean="0"/>
              <a:t>Academy</a:t>
            </a:r>
            <a:r>
              <a:rPr lang="fr-FR" dirty="0" smtClean="0"/>
              <a:t> of </a:t>
            </a:r>
            <a:r>
              <a:rPr lang="fr-FR" dirty="0" err="1" smtClean="0"/>
              <a:t>Clinical</a:t>
            </a:r>
            <a:r>
              <a:rPr lang="fr-FR" dirty="0" smtClean="0"/>
              <a:t> </a:t>
            </a:r>
            <a:r>
              <a:rPr lang="fr-FR" dirty="0" err="1" smtClean="0"/>
              <a:t>Biochemistry</a:t>
            </a:r>
            <a:r>
              <a:rPr lang="fr-FR" dirty="0" smtClean="0"/>
              <a:t> : </a:t>
            </a:r>
            <a:r>
              <a:rPr lang="fr-FR" dirty="0" smtClean="0">
                <a:hlinkClick r:id="rId3"/>
              </a:rPr>
              <a:t>www.nacb.org</a:t>
            </a:r>
            <a:r>
              <a:rPr lang="fr-FR" dirty="0" smtClean="0"/>
              <a:t>) </a:t>
            </a:r>
          </a:p>
          <a:p>
            <a:pPr algn="just"/>
            <a:r>
              <a:rPr lang="fr-FR" dirty="0" smtClean="0"/>
              <a:t>Hypothyroïdies frustes chez l’adulte : diagnostic et prise en charge (</a:t>
            </a:r>
            <a:r>
              <a:rPr lang="fr-FR" dirty="0" smtClean="0">
                <a:hlinkClick r:id="rId4"/>
              </a:rPr>
              <a:t>HAS/SFE , avril 2007</a:t>
            </a:r>
            <a:r>
              <a:rPr lang="fr-FR" dirty="0" smtClean="0"/>
              <a:t>) édité dans les Annales d’Endocrinologie 2008 Vol 69 (1) p30-5. </a:t>
            </a:r>
          </a:p>
          <a:p>
            <a:pPr algn="just"/>
            <a:r>
              <a:rPr lang="fr-FR" dirty="0" smtClean="0"/>
              <a:t>Consensus concernant la prise en charge des cancers différenciés de la glande thyroïde pouvant être consulté sur le site de la </a:t>
            </a:r>
            <a:r>
              <a:rPr lang="fr-FR" dirty="0" smtClean="0">
                <a:hlinkClick r:id="rId5"/>
              </a:rPr>
              <a:t>Société Française d’Endocrinologie</a:t>
            </a:r>
            <a:r>
              <a:rPr lang="fr-FR" dirty="0" smtClean="0"/>
              <a:t> (SFE) (voir chapitre B2). Texte écrit paru dans les Annales d’Endocrinologie 2007 Vol 68 supplément 2 S53-94. </a:t>
            </a:r>
          </a:p>
          <a:p>
            <a:endParaRPr lang="fr-FR" dirty="0"/>
          </a:p>
        </p:txBody>
      </p:sp>
    </p:spTree>
    <p:extLst>
      <p:ext uri="{BB962C8B-B14F-4D97-AF65-F5344CB8AC3E}">
        <p14:creationId xmlns:p14="http://schemas.microsoft.com/office/powerpoint/2010/main" val="1246873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ctrTitle"/>
          </p:nvPr>
        </p:nvSpPr>
        <p:spPr>
          <a:xfrm>
            <a:off x="899592" y="3717032"/>
            <a:ext cx="7200800" cy="1152128"/>
          </a:xfrm>
        </p:spPr>
        <p:txBody>
          <a:bodyPr>
            <a:normAutofit fontScale="90000"/>
          </a:bodyPr>
          <a:lstStyle/>
          <a:p>
            <a:r>
              <a:rPr lang="fr-FR" dirty="0"/>
              <a:t>Décrets, arrêtés, circulaires</a:t>
            </a:r>
            <a:br>
              <a:rPr lang="fr-FR" dirty="0"/>
            </a:br>
            <a:r>
              <a:rPr lang="fr-FR" dirty="0"/>
              <a:t>TEXTES GÉNÉRAUX</a:t>
            </a:r>
            <a:br>
              <a:rPr lang="fr-FR" dirty="0"/>
            </a:br>
            <a:endParaRPr lang="fr-FR" dirty="0"/>
          </a:p>
        </p:txBody>
      </p:sp>
      <p:sp>
        <p:nvSpPr>
          <p:cNvPr id="10" name="Sous-titre 9"/>
          <p:cNvSpPr>
            <a:spLocks noGrp="1"/>
          </p:cNvSpPr>
          <p:nvPr>
            <p:ph type="subTitle" idx="1"/>
          </p:nvPr>
        </p:nvSpPr>
        <p:spPr>
          <a:xfrm>
            <a:off x="1219200" y="5085184"/>
            <a:ext cx="6858000" cy="576064"/>
          </a:xfrm>
        </p:spPr>
        <p:txBody>
          <a:bodyPr>
            <a:normAutofit fontScale="25000" lnSpcReduction="20000"/>
          </a:bodyPr>
          <a:lstStyle/>
          <a:p>
            <a:r>
              <a:rPr lang="fr-FR" sz="4800" b="1" dirty="0"/>
              <a:t>MINISTÈRE DE LA SANTÉ ET DES </a:t>
            </a:r>
            <a:r>
              <a:rPr lang="fr-FR" sz="4800" b="1" dirty="0" smtClean="0"/>
              <a:t>SPORTS</a:t>
            </a:r>
          </a:p>
          <a:p>
            <a:r>
              <a:rPr lang="fr-FR" sz="4800" b="1" dirty="0" smtClean="0"/>
              <a:t>Ordonnance </a:t>
            </a:r>
            <a:r>
              <a:rPr lang="fr-FR" sz="4800" b="1" dirty="0"/>
              <a:t>no 2010-49 du 13 janvier 2010</a:t>
            </a:r>
          </a:p>
          <a:p>
            <a:r>
              <a:rPr lang="fr-FR" sz="4800" b="1" dirty="0"/>
              <a:t>relative à la biologie médicale</a:t>
            </a:r>
            <a:endParaRPr lang="fr-FR" sz="4800" dirty="0"/>
          </a:p>
          <a:p>
            <a:endParaRPr lang="fr-FR" dirty="0"/>
          </a:p>
        </p:txBody>
      </p:sp>
    </p:spTree>
    <p:extLst>
      <p:ext uri="{BB962C8B-B14F-4D97-AF65-F5344CB8AC3E}">
        <p14:creationId xmlns:p14="http://schemas.microsoft.com/office/powerpoint/2010/main" val="3618426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296144"/>
          </a:xfrm>
        </p:spPr>
        <p:txBody>
          <a:bodyPr>
            <a:noAutofit/>
          </a:bodyPr>
          <a:lstStyle/>
          <a:p>
            <a:r>
              <a:rPr lang="fr-FR" sz="2800" i="1" dirty="0" smtClean="0"/>
              <a:t>Section </a:t>
            </a:r>
            <a:r>
              <a:rPr lang="fr-FR" sz="2800" i="1" dirty="0"/>
              <a:t>2</a:t>
            </a:r>
            <a:br>
              <a:rPr lang="fr-FR" sz="2800" i="1" dirty="0"/>
            </a:br>
            <a:r>
              <a:rPr lang="fr-FR" sz="2800" b="1" i="1" dirty="0" smtClean="0"/>
              <a:t>Conditions </a:t>
            </a:r>
            <a:r>
              <a:rPr lang="fr-FR" sz="2800" b="1" i="1" dirty="0"/>
              <a:t>et modalités de réalisation</a:t>
            </a:r>
            <a:br>
              <a:rPr lang="fr-FR" sz="2800" b="1" i="1" dirty="0"/>
            </a:br>
            <a:endParaRPr lang="fr-FR" sz="2800" dirty="0"/>
          </a:p>
        </p:txBody>
      </p:sp>
      <p:sp>
        <p:nvSpPr>
          <p:cNvPr id="3" name="Espace réservé du contenu 2"/>
          <p:cNvSpPr>
            <a:spLocks noGrp="1"/>
          </p:cNvSpPr>
          <p:nvPr>
            <p:ph sz="quarter" idx="1"/>
          </p:nvPr>
        </p:nvSpPr>
        <p:spPr>
          <a:xfrm>
            <a:off x="467544" y="1556792"/>
            <a:ext cx="8229600" cy="4226024"/>
          </a:xfrm>
        </p:spPr>
        <p:txBody>
          <a:bodyPr>
            <a:noAutofit/>
          </a:bodyPr>
          <a:lstStyle/>
          <a:p>
            <a:r>
              <a:rPr lang="fr-FR" sz="1600" dirty="0" smtClean="0"/>
              <a:t>….</a:t>
            </a:r>
          </a:p>
          <a:p>
            <a:pPr algn="just"/>
            <a:r>
              <a:rPr lang="fr-FR" sz="1600" b="1" dirty="0" smtClean="0"/>
              <a:t>« </a:t>
            </a:r>
            <a:r>
              <a:rPr lang="fr-FR" sz="1600" b="1" i="1" dirty="0"/>
              <a:t>Art. L. 6211-8. </a:t>
            </a:r>
            <a:r>
              <a:rPr lang="fr-FR" sz="1600" dirty="0"/>
              <a:t>− Un examen de biologie médicale est réalisé sur le fondement d’une prescription </a:t>
            </a:r>
            <a:r>
              <a:rPr lang="fr-FR" sz="1600" dirty="0" smtClean="0"/>
              <a:t>qui contient </a:t>
            </a:r>
            <a:r>
              <a:rPr lang="fr-FR" sz="1600" b="1" dirty="0">
                <a:solidFill>
                  <a:schemeClr val="accent1"/>
                </a:solidFill>
              </a:rPr>
              <a:t>les éléments cliniques pertinents</a:t>
            </a:r>
            <a:r>
              <a:rPr lang="fr-FR" sz="1600" dirty="0" smtClean="0"/>
              <a:t>.</a:t>
            </a:r>
          </a:p>
          <a:p>
            <a:pPr algn="just"/>
            <a:r>
              <a:rPr lang="fr-FR" sz="1600" dirty="0" smtClean="0"/>
              <a:t>« </a:t>
            </a:r>
            <a:r>
              <a:rPr lang="fr-FR" sz="1600" dirty="0"/>
              <a:t>Lorsqu’il l’estime approprié, le biologiste médical réalise, dans le respect de la nomenclature des actes </a:t>
            </a:r>
            <a:r>
              <a:rPr lang="fr-FR" sz="1600" dirty="0" smtClean="0"/>
              <a:t>de biologie </a:t>
            </a:r>
            <a:r>
              <a:rPr lang="fr-FR" sz="1600" dirty="0"/>
              <a:t>médicale établie en application des articles L. 162-1-7 et L. 162-1-7-1 du code de la sécurité </a:t>
            </a:r>
            <a:r>
              <a:rPr lang="fr-FR" sz="1600" dirty="0" smtClean="0"/>
              <a:t>sociale, </a:t>
            </a:r>
            <a:r>
              <a:rPr lang="fr-FR" sz="1600" b="1" dirty="0" smtClean="0">
                <a:solidFill>
                  <a:schemeClr val="accent1"/>
                </a:solidFill>
              </a:rPr>
              <a:t>des </a:t>
            </a:r>
            <a:r>
              <a:rPr lang="fr-FR" sz="1600" b="1" dirty="0">
                <a:solidFill>
                  <a:schemeClr val="accent1"/>
                </a:solidFill>
              </a:rPr>
              <a:t>examens de biologie médicale autres que ceux figurant sur la prescription, ou ne réalise pas tous </a:t>
            </a:r>
            <a:r>
              <a:rPr lang="fr-FR" sz="1600" b="1" dirty="0" smtClean="0">
                <a:solidFill>
                  <a:schemeClr val="accent1"/>
                </a:solidFill>
              </a:rPr>
              <a:t>les examens </a:t>
            </a:r>
            <a:r>
              <a:rPr lang="fr-FR" sz="1600" b="1" dirty="0">
                <a:solidFill>
                  <a:schemeClr val="accent1"/>
                </a:solidFill>
              </a:rPr>
              <a:t>qui y figurent</a:t>
            </a:r>
            <a:r>
              <a:rPr lang="fr-FR" sz="1600" dirty="0">
                <a:solidFill>
                  <a:schemeClr val="accent1"/>
                </a:solidFill>
              </a:rPr>
              <a:t>. Les </a:t>
            </a:r>
            <a:r>
              <a:rPr lang="fr-FR" sz="1600" b="1" dirty="0">
                <a:solidFill>
                  <a:schemeClr val="accent1"/>
                </a:solidFill>
              </a:rPr>
              <a:t>modifications sont proposées au prescripteur</a:t>
            </a:r>
            <a:r>
              <a:rPr lang="fr-FR" sz="1600" b="1" dirty="0">
                <a:solidFill>
                  <a:srgbClr val="92D050"/>
                </a:solidFill>
              </a:rPr>
              <a:t>, </a:t>
            </a:r>
            <a:r>
              <a:rPr lang="fr-FR" sz="1600" dirty="0"/>
              <a:t>sauf en cas d’urgence </a:t>
            </a:r>
            <a:r>
              <a:rPr lang="fr-FR" sz="1600" dirty="0" smtClean="0"/>
              <a:t>ou d’indisponibilité</a:t>
            </a:r>
            <a:r>
              <a:rPr lang="fr-FR" sz="1600" dirty="0"/>
              <a:t>. Lorsqu’elles sont refusées par le prescripteur, les examens sont </a:t>
            </a:r>
            <a:r>
              <a:rPr lang="fr-FR" sz="1600" dirty="0" smtClean="0"/>
              <a:t>réalisés conformément </a:t>
            </a:r>
            <a:r>
              <a:rPr lang="fr-FR" sz="1600" dirty="0"/>
              <a:t>à </a:t>
            </a:r>
            <a:r>
              <a:rPr lang="fr-FR" sz="1600" dirty="0" smtClean="0"/>
              <a:t>la prescription.</a:t>
            </a:r>
          </a:p>
          <a:p>
            <a:pPr marL="0" indent="0" algn="just">
              <a:buNone/>
            </a:pPr>
            <a:endParaRPr lang="fr-FR" sz="1600" dirty="0"/>
          </a:p>
          <a:p>
            <a:pPr algn="just"/>
            <a:r>
              <a:rPr lang="fr-FR" sz="1600" b="1" dirty="0"/>
              <a:t>« </a:t>
            </a:r>
            <a:r>
              <a:rPr lang="fr-FR" sz="1600" b="1" i="1" dirty="0"/>
              <a:t>Art. L. 6211-9. </a:t>
            </a:r>
            <a:r>
              <a:rPr lang="fr-FR" sz="1600" dirty="0"/>
              <a:t>− Lorsqu’il existe des recommandations de bonnes pratiques mentionnées </a:t>
            </a:r>
            <a:r>
              <a:rPr lang="fr-FR" sz="1600" dirty="0" smtClean="0"/>
              <a:t>à l’article </a:t>
            </a:r>
            <a:r>
              <a:rPr lang="fr-FR" sz="1600" dirty="0"/>
              <a:t>L. 161-37 du code de la sécurité sociale, le biologiste médical assure la </a:t>
            </a:r>
            <a:r>
              <a:rPr lang="fr-FR" sz="1600" b="1" dirty="0">
                <a:solidFill>
                  <a:schemeClr val="accent1"/>
                </a:solidFill>
              </a:rPr>
              <a:t>conformité des examens </a:t>
            </a:r>
            <a:r>
              <a:rPr lang="fr-FR" sz="1600" b="1" dirty="0" smtClean="0">
                <a:solidFill>
                  <a:schemeClr val="accent1"/>
                </a:solidFill>
              </a:rPr>
              <a:t>de biologie </a:t>
            </a:r>
            <a:r>
              <a:rPr lang="fr-FR" sz="1600" b="1" dirty="0">
                <a:solidFill>
                  <a:schemeClr val="accent1"/>
                </a:solidFill>
              </a:rPr>
              <a:t>médicale réalisés à ces recommandations, sauf avis contraire du prescripteur.</a:t>
            </a:r>
          </a:p>
          <a:p>
            <a:pPr marL="0" indent="0">
              <a:buNone/>
            </a:pPr>
            <a:endParaRPr lang="fr-FR" sz="1400" dirty="0"/>
          </a:p>
        </p:txBody>
      </p:sp>
    </p:spTree>
    <p:extLst>
      <p:ext uri="{BB962C8B-B14F-4D97-AF65-F5344CB8AC3E}">
        <p14:creationId xmlns:p14="http://schemas.microsoft.com/office/powerpoint/2010/main" val="4102295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fontScale="90000"/>
          </a:bodyPr>
          <a:lstStyle/>
          <a:p>
            <a:r>
              <a:rPr lang="fr-FR" dirty="0" smtClean="0"/>
              <a:t>Prescription des examens biologiques</a:t>
            </a:r>
            <a:endParaRPr lang="fr-FR" dirty="0"/>
          </a:p>
        </p:txBody>
      </p:sp>
      <p:sp>
        <p:nvSpPr>
          <p:cNvPr id="5" name="Sous-titre 4"/>
          <p:cNvSpPr>
            <a:spLocks noGrp="1"/>
          </p:cNvSpPr>
          <p:nvPr>
            <p:ph type="subTitle" idx="1"/>
          </p:nvPr>
        </p:nvSpPr>
        <p:spPr/>
        <p:txBody>
          <a:bodyPr>
            <a:normAutofit/>
          </a:bodyPr>
          <a:lstStyle/>
          <a:p>
            <a:r>
              <a:rPr lang="fr-FR" sz="2400" dirty="0" smtClean="0"/>
              <a:t>Juste fréquence?</a:t>
            </a:r>
            <a:endParaRPr lang="fr-FR" sz="2400" dirty="0"/>
          </a:p>
        </p:txBody>
      </p:sp>
    </p:spTree>
    <p:extLst>
      <p:ext uri="{BB962C8B-B14F-4D97-AF65-F5344CB8AC3E}">
        <p14:creationId xmlns:p14="http://schemas.microsoft.com/office/powerpoint/2010/main" val="344241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sz="2800" dirty="0"/>
              <a:t>Références pour une juste </a:t>
            </a:r>
            <a:r>
              <a:rPr lang="fr-FR" sz="2800" dirty="0" smtClean="0"/>
              <a:t>fréquence de prescription des examens de biologie médicale</a:t>
            </a:r>
            <a:endParaRPr lang="fr-FR" sz="2800" dirty="0"/>
          </a:p>
        </p:txBody>
      </p:sp>
      <p:sp>
        <p:nvSpPr>
          <p:cNvPr id="5" name="Espace réservé du contenu 4"/>
          <p:cNvSpPr>
            <a:spLocks noGrp="1"/>
          </p:cNvSpPr>
          <p:nvPr>
            <p:ph sz="quarter" idx="1"/>
          </p:nvPr>
        </p:nvSpPr>
        <p:spPr>
          <a:xfrm>
            <a:off x="467544" y="1340768"/>
            <a:ext cx="8229600" cy="4937760"/>
          </a:xfrm>
        </p:spPr>
        <p:txBody>
          <a:bodyPr>
            <a:normAutofit lnSpcReduction="10000"/>
          </a:bodyPr>
          <a:lstStyle/>
          <a:p>
            <a:pPr marL="0" indent="0" algn="just">
              <a:buNone/>
            </a:pPr>
            <a:r>
              <a:rPr lang="fr-FR" dirty="0" smtClean="0"/>
              <a:t>« Ce </a:t>
            </a:r>
            <a:r>
              <a:rPr lang="fr-FR" dirty="0"/>
              <a:t>chapitre aborde un aspect encore très peu formalisé et peu utilisé lors des </a:t>
            </a:r>
            <a:r>
              <a:rPr lang="fr-FR" dirty="0" smtClean="0"/>
              <a:t>pratiques de </a:t>
            </a:r>
            <a:r>
              <a:rPr lang="fr-FR" dirty="0"/>
              <a:t>prescription d'examens de biologie médicale. Il se propose d'ouvrir des pistes </a:t>
            </a:r>
            <a:r>
              <a:rPr lang="fr-FR" dirty="0" smtClean="0"/>
              <a:t>de réflexion </a:t>
            </a:r>
            <a:r>
              <a:rPr lang="fr-FR" dirty="0"/>
              <a:t>fondées sur les recommandations de pratiques cliniques, sur des </a:t>
            </a:r>
            <a:r>
              <a:rPr lang="fr-FR" dirty="0" smtClean="0"/>
              <a:t>référentiels de </a:t>
            </a:r>
            <a:r>
              <a:rPr lang="fr-FR" dirty="0"/>
              <a:t>la HAS et de sociétés savantes telles que la Société française d'endocrinologie et </a:t>
            </a:r>
            <a:r>
              <a:rPr lang="fr-FR" dirty="0" smtClean="0"/>
              <a:t>la Société </a:t>
            </a:r>
            <a:r>
              <a:rPr lang="fr-FR" dirty="0"/>
              <a:t>française de biologie médicale. </a:t>
            </a:r>
            <a:r>
              <a:rPr lang="fr-FR" b="1" i="1" dirty="0"/>
              <a:t>Le but est de définir progressivement des </a:t>
            </a:r>
            <a:r>
              <a:rPr lang="fr-FR" b="1" i="1" dirty="0" smtClean="0"/>
              <a:t>délais optimaux </a:t>
            </a:r>
            <a:r>
              <a:rPr lang="fr-FR" b="1" i="1" dirty="0"/>
              <a:t>pour la surveillance des patients par les examens biologiques.</a:t>
            </a:r>
            <a:r>
              <a:rPr lang="fr-FR" dirty="0"/>
              <a:t> Cette notion </a:t>
            </a:r>
            <a:r>
              <a:rPr lang="fr-FR" dirty="0" smtClean="0"/>
              <a:t>se confond </a:t>
            </a:r>
            <a:r>
              <a:rPr lang="fr-FR" dirty="0"/>
              <a:t>souvent avec celle de </a:t>
            </a:r>
            <a:r>
              <a:rPr lang="fr-FR" dirty="0" smtClean="0"/>
              <a:t>la «redondance» </a:t>
            </a:r>
            <a:r>
              <a:rPr lang="fr-FR" dirty="0"/>
              <a:t>dont la finalité est de n'utiliser que </a:t>
            </a:r>
            <a:r>
              <a:rPr lang="fr-FR" dirty="0" smtClean="0"/>
              <a:t>les examens </a:t>
            </a:r>
            <a:r>
              <a:rPr lang="fr-FR" dirty="0"/>
              <a:t>strictement nécessaires à la bonne prise en charge du patient</a:t>
            </a:r>
            <a:r>
              <a:rPr lang="fr-FR" dirty="0" smtClean="0"/>
              <a:t>. »</a:t>
            </a:r>
            <a:endParaRPr lang="fr-FR" dirty="0"/>
          </a:p>
        </p:txBody>
      </p:sp>
    </p:spTree>
    <p:extLst>
      <p:ext uri="{BB962C8B-B14F-4D97-AF65-F5344CB8AC3E}">
        <p14:creationId xmlns:p14="http://schemas.microsoft.com/office/powerpoint/2010/main" val="2136893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1628800"/>
            <a:ext cx="8424862" cy="3585865"/>
          </a:xfrm>
        </p:spPr>
        <p:txBody>
          <a:bodyPr>
            <a:normAutofit/>
          </a:bodyPr>
          <a:lstStyle/>
          <a:p>
            <a:pPr algn="just"/>
            <a:r>
              <a:rPr lang="fr-FR" dirty="0"/>
              <a:t>Le tableau </a:t>
            </a:r>
            <a:r>
              <a:rPr lang="fr-FR" dirty="0" smtClean="0"/>
              <a:t>ci dessous </a:t>
            </a:r>
            <a:r>
              <a:rPr lang="fr-FR" dirty="0"/>
              <a:t>établit une liste d'examens qu'il n'est pas pertinent de </a:t>
            </a:r>
            <a:r>
              <a:rPr lang="fr-FR" dirty="0" err="1"/>
              <a:t>represcrire</a:t>
            </a:r>
            <a:r>
              <a:rPr lang="fr-FR" dirty="0"/>
              <a:t> dans </a:t>
            </a:r>
            <a:r>
              <a:rPr lang="fr-FR" dirty="0" smtClean="0"/>
              <a:t>un délai </a:t>
            </a:r>
            <a:r>
              <a:rPr lang="fr-FR" dirty="0"/>
              <a:t>inférieur à la recommandation des bonnes pratiques ou d'après l'accord professionnel.</a:t>
            </a:r>
            <a:endParaRPr lang="fr-FR" dirty="0"/>
          </a:p>
        </p:txBody>
      </p:sp>
    </p:spTree>
    <p:extLst>
      <p:ext uri="{BB962C8B-B14F-4D97-AF65-F5344CB8AC3E}">
        <p14:creationId xmlns:p14="http://schemas.microsoft.com/office/powerpoint/2010/main" val="1979829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640960" cy="1143000"/>
          </a:xfrm>
        </p:spPr>
        <p:txBody>
          <a:bodyPr>
            <a:normAutofit/>
          </a:bodyPr>
          <a:lstStyle/>
          <a:p>
            <a:r>
              <a:rPr lang="fr-FR" sz="3000" dirty="0" smtClean="0"/>
              <a:t>Dosage des paramètres thyroïdiens </a:t>
            </a:r>
            <a:r>
              <a:rPr lang="fr-FR" sz="3000" dirty="0" smtClean="0"/>
              <a:t>déterminants</a:t>
            </a:r>
            <a:endParaRPr lang="fr-FR" sz="3000" dirty="0"/>
          </a:p>
        </p:txBody>
      </p:sp>
      <p:sp>
        <p:nvSpPr>
          <p:cNvPr id="6" name="Espace réservé du contenu 5"/>
          <p:cNvSpPr>
            <a:spLocks noGrp="1"/>
          </p:cNvSpPr>
          <p:nvPr>
            <p:ph sz="quarter" idx="1"/>
          </p:nvPr>
        </p:nvSpPr>
        <p:spPr>
          <a:xfrm>
            <a:off x="467544" y="1484784"/>
            <a:ext cx="8229600" cy="4937760"/>
          </a:xfrm>
        </p:spPr>
        <p:txBody>
          <a:bodyPr>
            <a:normAutofit fontScale="92500"/>
          </a:bodyPr>
          <a:lstStyle/>
          <a:p>
            <a:pPr algn="just"/>
            <a:r>
              <a:rPr lang="fr-FR" b="1" dirty="0" smtClean="0"/>
              <a:t>Le seul dosage de TSH suffit pour l’évaluation initiale de la fonction thyroïdienne des sujets ambulatoires</a:t>
            </a:r>
          </a:p>
          <a:p>
            <a:pPr algn="just"/>
            <a:r>
              <a:rPr lang="fr-FR" i="1" dirty="0" smtClean="0"/>
              <a:t>Cependant, </a:t>
            </a:r>
          </a:p>
          <a:p>
            <a:pPr algn="just"/>
            <a:r>
              <a:rPr lang="fr-FR" i="1" dirty="0" smtClean="0"/>
              <a:t>pour les sujets avec un axe </a:t>
            </a:r>
            <a:r>
              <a:rPr lang="fr-FR" i="1" dirty="0" err="1" smtClean="0"/>
              <a:t>hypothalamo</a:t>
            </a:r>
            <a:r>
              <a:rPr lang="fr-FR" i="1" dirty="0" smtClean="0"/>
              <a:t>-hypophysaire-thyroïdien non intact (patients hospitalisés, les enfants en période de croissance, les sujets atteints de maladie hypophysaire), l’association TSH et T4 libre apparaît plus informative. </a:t>
            </a:r>
          </a:p>
          <a:p>
            <a:pPr algn="just"/>
            <a:r>
              <a:rPr lang="fr-FR" i="1" dirty="0" smtClean="0"/>
              <a:t>chez les sujets qui ne sont pas en état d’équilibre (hyperthyroïdie traitée par antithyroïdiens, suite de thyroïdectomie), la mesure de la T4 libre constitue un meilleur reflet de la production thyroïdienne que celui de la TSH. </a:t>
            </a:r>
          </a:p>
          <a:p>
            <a:endParaRPr lang="fr-FR" dirty="0"/>
          </a:p>
        </p:txBody>
      </p:sp>
    </p:spTree>
    <p:extLst>
      <p:ext uri="{BB962C8B-B14F-4D97-AF65-F5344CB8AC3E}">
        <p14:creationId xmlns:p14="http://schemas.microsoft.com/office/powerpoint/2010/main" val="1712994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2738838774"/>
              </p:ext>
            </p:extLst>
          </p:nvPr>
        </p:nvGraphicFramePr>
        <p:xfrm>
          <a:off x="251520" y="620688"/>
          <a:ext cx="8640960" cy="5307557"/>
        </p:xfrm>
        <a:graphic>
          <a:graphicData uri="http://schemas.openxmlformats.org/drawingml/2006/table">
            <a:tbl>
              <a:tblPr firstRow="1" bandRow="1">
                <a:tableStyleId>{5C22544A-7EE6-4342-B048-85BDC9FD1C3A}</a:tableStyleId>
              </a:tblPr>
              <a:tblGrid>
                <a:gridCol w="2016224"/>
                <a:gridCol w="1440160"/>
                <a:gridCol w="2736304"/>
                <a:gridCol w="2448272"/>
              </a:tblGrid>
              <a:tr h="936104">
                <a:tc>
                  <a:txBody>
                    <a:bodyPr/>
                    <a:lstStyle/>
                    <a:p>
                      <a:r>
                        <a:rPr lang="fr-FR" sz="1800" b="0" i="0" u="none" strike="noStrike" kern="1200" baseline="0" dirty="0" smtClean="0">
                          <a:solidFill>
                            <a:schemeClr val="lt1"/>
                          </a:solidFill>
                          <a:latin typeface="+mn-lt"/>
                          <a:ea typeface="+mn-ea"/>
                          <a:cs typeface="+mn-cs"/>
                        </a:rPr>
                        <a:t>Examens Indications Références</a:t>
                      </a:r>
                      <a:endParaRPr lang="fr-FR" dirty="0"/>
                    </a:p>
                  </a:txBody>
                  <a:tcPr/>
                </a:tc>
                <a:tc>
                  <a:txBody>
                    <a:bodyPr/>
                    <a:lstStyle/>
                    <a:p>
                      <a:r>
                        <a:rPr lang="fr-FR" sz="1800" b="0" i="0" u="none" strike="noStrike" kern="1200" baseline="0" dirty="0" smtClean="0">
                          <a:solidFill>
                            <a:schemeClr val="lt1"/>
                          </a:solidFill>
                          <a:latin typeface="+mn-lt"/>
                          <a:ea typeface="+mn-ea"/>
                          <a:cs typeface="+mn-cs"/>
                        </a:rPr>
                        <a:t>Délais</a:t>
                      </a:r>
                    </a:p>
                    <a:p>
                      <a:r>
                        <a:rPr lang="fr-FR" sz="1800" b="0" i="0" u="none" strike="noStrike" kern="1200" baseline="0" dirty="0" smtClean="0">
                          <a:solidFill>
                            <a:schemeClr val="lt1"/>
                          </a:solidFill>
                          <a:latin typeface="+mn-lt"/>
                          <a:ea typeface="+mn-ea"/>
                          <a:cs typeface="+mn-cs"/>
                        </a:rPr>
                        <a:t>de fréquence</a:t>
                      </a:r>
                    </a:p>
                    <a:p>
                      <a:endParaRPr lang="fr-FR" dirty="0"/>
                    </a:p>
                  </a:txBody>
                  <a:tcPr/>
                </a:tc>
                <a:tc>
                  <a:txBody>
                    <a:bodyPr/>
                    <a:lstStyle/>
                    <a:p>
                      <a:r>
                        <a:rPr lang="fr-FR" sz="1800" b="0" i="0" u="none" strike="noStrike" kern="1200" baseline="0" dirty="0" smtClean="0">
                          <a:solidFill>
                            <a:schemeClr val="lt1"/>
                          </a:solidFill>
                          <a:latin typeface="+mn-lt"/>
                          <a:ea typeface="+mn-ea"/>
                          <a:cs typeface="+mn-cs"/>
                        </a:rPr>
                        <a:t>Indications </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0" i="0" u="none" strike="noStrike" kern="1200" baseline="0" dirty="0" smtClean="0">
                          <a:solidFill>
                            <a:schemeClr val="lt1"/>
                          </a:solidFill>
                          <a:latin typeface="+mn-lt"/>
                          <a:ea typeface="+mn-ea"/>
                          <a:cs typeface="+mn-cs"/>
                        </a:rPr>
                        <a:t>Références</a:t>
                      </a:r>
                      <a:endParaRPr lang="fr-FR" dirty="0" smtClean="0"/>
                    </a:p>
                    <a:p>
                      <a:endParaRPr lang="fr-FR" dirty="0"/>
                    </a:p>
                  </a:txBody>
                  <a:tcPr/>
                </a:tc>
              </a:tr>
              <a:tr h="591933">
                <a:tc>
                  <a:txBody>
                    <a:bodyPr/>
                    <a:lstStyle/>
                    <a:p>
                      <a:r>
                        <a:rPr lang="fr-FR" sz="1600" dirty="0" smtClean="0"/>
                        <a:t>Electrophorèse des protéines</a:t>
                      </a:r>
                      <a:endParaRPr lang="fr-FR" sz="1600" dirty="0"/>
                    </a:p>
                  </a:txBody>
                  <a:tcPr/>
                </a:tc>
                <a:tc>
                  <a:txBody>
                    <a:bodyPr/>
                    <a:lstStyle/>
                    <a:p>
                      <a:r>
                        <a:rPr lang="fr-FR" sz="1600" dirty="0" smtClean="0"/>
                        <a:t>30j</a:t>
                      </a:r>
                      <a:endParaRPr lang="fr-FR" sz="1600" dirty="0"/>
                    </a:p>
                  </a:txBody>
                  <a:tcPr/>
                </a:tc>
                <a:tc>
                  <a:txBody>
                    <a:bodyPr/>
                    <a:lstStyle/>
                    <a:p>
                      <a:endParaRPr lang="fr-FR" sz="1600" dirty="0"/>
                    </a:p>
                  </a:txBody>
                  <a:tcPr/>
                </a:tc>
                <a:tc>
                  <a:txBody>
                    <a:bodyPr/>
                    <a:lstStyle/>
                    <a:p>
                      <a:r>
                        <a:rPr lang="fr-FR" sz="1600" dirty="0" smtClean="0"/>
                        <a:t>Groupe de travail CNBH: indicateurs de prescription</a:t>
                      </a:r>
                      <a:endParaRPr lang="fr-FR" sz="1600" dirty="0"/>
                    </a:p>
                  </a:txBody>
                  <a:tcPr/>
                </a:tc>
              </a:tr>
              <a:tr h="490021">
                <a:tc>
                  <a:txBody>
                    <a:bodyPr/>
                    <a:lstStyle/>
                    <a:p>
                      <a:r>
                        <a:rPr lang="fr-FR" sz="1600" dirty="0" smtClean="0"/>
                        <a:t>Electrophorèse des urines</a:t>
                      </a:r>
                      <a:endParaRPr lang="fr-FR" sz="1600" dirty="0"/>
                    </a:p>
                  </a:txBody>
                  <a:tcPr/>
                </a:tc>
                <a:tc>
                  <a:txBody>
                    <a:bodyPr/>
                    <a:lstStyle/>
                    <a:p>
                      <a:r>
                        <a:rPr lang="fr-FR" sz="1600" dirty="0" smtClean="0"/>
                        <a:t>7j</a:t>
                      </a:r>
                      <a:endParaRPr lang="fr-FR" sz="1600" dirty="0"/>
                    </a:p>
                  </a:txBody>
                  <a:tcPr/>
                </a:tc>
                <a:tc>
                  <a:txBody>
                    <a:bodyPr/>
                    <a:lstStyle/>
                    <a:p>
                      <a:endParaRPr lang="fr-FR" sz="1600"/>
                    </a:p>
                  </a:txBody>
                  <a:tcPr/>
                </a:tc>
                <a:tc>
                  <a:txBody>
                    <a:bodyPr/>
                    <a:lstStyle/>
                    <a:p>
                      <a:endParaRPr lang="fr-FR" sz="1600"/>
                    </a:p>
                  </a:txBody>
                  <a:tcPr/>
                </a:tc>
              </a:tr>
              <a:tr h="490021">
                <a:tc>
                  <a:txBody>
                    <a:bodyPr/>
                    <a:lstStyle/>
                    <a:p>
                      <a:r>
                        <a:rPr lang="fr-FR" sz="1600" b="0" i="0" u="none" strike="noStrike" kern="1200" baseline="0" dirty="0" smtClean="0">
                          <a:solidFill>
                            <a:schemeClr val="dk1"/>
                          </a:solidFill>
                          <a:latin typeface="+mn-lt"/>
                          <a:ea typeface="+mn-ea"/>
                          <a:cs typeface="+mn-cs"/>
                        </a:rPr>
                        <a:t>HbA1C</a:t>
                      </a:r>
                      <a:endParaRPr lang="fr-FR" sz="1600" dirty="0"/>
                    </a:p>
                  </a:txBody>
                  <a:tcPr/>
                </a:tc>
                <a:tc>
                  <a:txBody>
                    <a:bodyPr/>
                    <a:lstStyle/>
                    <a:p>
                      <a:r>
                        <a:rPr lang="fr-FR" sz="1600" dirty="0" smtClean="0"/>
                        <a:t>8 à 12 semaines </a:t>
                      </a:r>
                      <a:endParaRPr lang="fr-FR" sz="1600" dirty="0"/>
                    </a:p>
                  </a:txBody>
                  <a:tcPr/>
                </a:tc>
                <a:tc>
                  <a:txBody>
                    <a:bodyPr/>
                    <a:lstStyle/>
                    <a:p>
                      <a:endParaRPr lang="fr-FR" sz="1600" dirty="0"/>
                    </a:p>
                  </a:txBody>
                  <a:tcPr/>
                </a:tc>
                <a:tc>
                  <a:txBody>
                    <a:bodyPr/>
                    <a:lstStyle/>
                    <a:p>
                      <a:r>
                        <a:rPr lang="fr-FR" sz="1600" dirty="0" smtClean="0"/>
                        <a:t>HAS guide ALD diabète de type 2, juillet 2007</a:t>
                      </a:r>
                      <a:endParaRPr lang="fr-FR" sz="1600" dirty="0"/>
                    </a:p>
                  </a:txBody>
                  <a:tcPr/>
                </a:tc>
              </a:tr>
              <a:tr h="490021">
                <a:tc>
                  <a:txBody>
                    <a:bodyPr/>
                    <a:lstStyle/>
                    <a:p>
                      <a:r>
                        <a:rPr lang="fr-FR" sz="1600" dirty="0" smtClean="0"/>
                        <a:t>BNP/</a:t>
                      </a:r>
                      <a:r>
                        <a:rPr lang="fr-FR" sz="1600" dirty="0" err="1" smtClean="0"/>
                        <a:t>NTPro</a:t>
                      </a:r>
                      <a:r>
                        <a:rPr lang="fr-FR" sz="1600" dirty="0" smtClean="0"/>
                        <a:t> BNP</a:t>
                      </a:r>
                      <a:endParaRPr lang="fr-FR" sz="1600" dirty="0"/>
                    </a:p>
                  </a:txBody>
                  <a:tcPr/>
                </a:tc>
                <a:tc>
                  <a:txBody>
                    <a:bodyPr/>
                    <a:lstStyle/>
                    <a:p>
                      <a:r>
                        <a:rPr lang="fr-FR" sz="1600" dirty="0" smtClean="0"/>
                        <a:t>Urgence</a:t>
                      </a:r>
                    </a:p>
                    <a:p>
                      <a:r>
                        <a:rPr lang="fr-FR" sz="1600" dirty="0" smtClean="0"/>
                        <a:t>24h</a:t>
                      </a:r>
                    </a:p>
                    <a:p>
                      <a:r>
                        <a:rPr lang="fr-FR" sz="1600" dirty="0" smtClean="0"/>
                        <a:t>5 à 7j</a:t>
                      </a:r>
                    </a:p>
                    <a:p>
                      <a:r>
                        <a:rPr lang="fr-FR" sz="1600" dirty="0" smtClean="0"/>
                        <a:t>1mois</a:t>
                      </a:r>
                    </a:p>
                    <a:p>
                      <a:r>
                        <a:rPr lang="fr-FR" sz="1600" dirty="0" smtClean="0"/>
                        <a:t>3 mois</a:t>
                      </a:r>
                    </a:p>
                    <a:p>
                      <a:r>
                        <a:rPr lang="fr-FR" sz="1600" dirty="0" smtClean="0"/>
                        <a:t>6 mois</a:t>
                      </a:r>
                      <a:endParaRPr lang="fr-FR" sz="1600" dirty="0"/>
                    </a:p>
                  </a:txBody>
                  <a:tcPr/>
                </a:tc>
                <a:tc>
                  <a:txBody>
                    <a:bodyPr/>
                    <a:lstStyle/>
                    <a:p>
                      <a:r>
                        <a:rPr lang="fr-FR" sz="1600" dirty="0" smtClean="0"/>
                        <a:t>Dyspnée aigue</a:t>
                      </a:r>
                    </a:p>
                    <a:p>
                      <a:r>
                        <a:rPr lang="fr-FR" sz="1600" dirty="0" smtClean="0"/>
                        <a:t>Surveillance d’un SCA</a:t>
                      </a:r>
                    </a:p>
                    <a:p>
                      <a:r>
                        <a:rPr lang="fr-FR" sz="1600" dirty="0" smtClean="0"/>
                        <a:t>Efficacité thérapeutique</a:t>
                      </a:r>
                    </a:p>
                    <a:p>
                      <a:r>
                        <a:rPr lang="fr-FR" sz="1600" dirty="0" smtClean="0"/>
                        <a:t>Insuffisance</a:t>
                      </a:r>
                      <a:r>
                        <a:rPr lang="fr-FR" sz="1600" baseline="0" dirty="0" smtClean="0"/>
                        <a:t> cardiaque III/IV</a:t>
                      </a:r>
                    </a:p>
                    <a:p>
                      <a:r>
                        <a:rPr lang="fr-FR" sz="1600" baseline="0" dirty="0" smtClean="0"/>
                        <a:t>Insuffisance cardiaque I</a:t>
                      </a:r>
                    </a:p>
                    <a:p>
                      <a:r>
                        <a:rPr lang="fr-FR" sz="1600" baseline="0" dirty="0" smtClean="0"/>
                        <a:t>Insuffisance cardiaque asymptomatique</a:t>
                      </a:r>
                      <a:endParaRPr lang="fr-FR" sz="1600" dirty="0" smtClean="0"/>
                    </a:p>
                  </a:txBody>
                  <a:tcPr/>
                </a:tc>
                <a:tc>
                  <a:txBody>
                    <a:bodyPr/>
                    <a:lstStyle/>
                    <a:p>
                      <a:r>
                        <a:rPr lang="fr-FR" sz="1600" dirty="0" smtClean="0"/>
                        <a:t>Journée</a:t>
                      </a:r>
                      <a:r>
                        <a:rPr lang="fr-FR" sz="1600" baseline="0" dirty="0" smtClean="0"/>
                        <a:t> cardiologique 16 octobre 2008, Toulouse</a:t>
                      </a:r>
                      <a:endParaRPr lang="fr-FR" sz="1600" dirty="0"/>
                    </a:p>
                  </a:txBody>
                  <a:tcPr/>
                </a:tc>
              </a:tr>
              <a:tr h="490021">
                <a:tc>
                  <a:txBody>
                    <a:bodyPr/>
                    <a:lstStyle/>
                    <a:p>
                      <a:r>
                        <a:rPr lang="fr-FR" sz="1600" dirty="0" smtClean="0"/>
                        <a:t>Troponines</a:t>
                      </a:r>
                      <a:endParaRPr lang="fr-FR" sz="1600" dirty="0"/>
                    </a:p>
                  </a:txBody>
                  <a:tcPr/>
                </a:tc>
                <a:tc>
                  <a:txBody>
                    <a:bodyPr/>
                    <a:lstStyle/>
                    <a:p>
                      <a:r>
                        <a:rPr lang="fr-FR" sz="1600" dirty="0" smtClean="0"/>
                        <a:t>Urgence</a:t>
                      </a:r>
                    </a:p>
                    <a:p>
                      <a:r>
                        <a:rPr lang="fr-FR" sz="1600" dirty="0" smtClean="0"/>
                        <a:t>2h</a:t>
                      </a:r>
                    </a:p>
                    <a:p>
                      <a:r>
                        <a:rPr lang="fr-FR" sz="1600" dirty="0" smtClean="0"/>
                        <a:t>24h</a:t>
                      </a:r>
                      <a:endParaRPr lang="fr-FR" sz="1600" dirty="0"/>
                    </a:p>
                  </a:txBody>
                  <a:tcPr/>
                </a:tc>
                <a:tc>
                  <a:txBody>
                    <a:bodyPr/>
                    <a:lstStyle/>
                    <a:p>
                      <a:r>
                        <a:rPr lang="fr-FR" sz="1600" dirty="0" smtClean="0"/>
                        <a:t>SCA</a:t>
                      </a:r>
                    </a:p>
                    <a:p>
                      <a:r>
                        <a:rPr lang="fr-FR" sz="1600" dirty="0" smtClean="0"/>
                        <a:t>Cinétique si</a:t>
                      </a:r>
                      <a:r>
                        <a:rPr lang="fr-FR" sz="1600" baseline="0" dirty="0" smtClean="0"/>
                        <a:t> suspicion SCA</a:t>
                      </a:r>
                    </a:p>
                    <a:p>
                      <a:r>
                        <a:rPr lang="fr-FR" sz="1600" baseline="0" dirty="0" smtClean="0"/>
                        <a:t>Surveillance ICA</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Journée</a:t>
                      </a:r>
                      <a:r>
                        <a:rPr lang="fr-FR" sz="1600" baseline="0" dirty="0" smtClean="0"/>
                        <a:t> cardiologique 16 octobre 2008, Toulouse</a:t>
                      </a:r>
                      <a:endParaRPr lang="fr-FR" sz="1600" dirty="0" smtClean="0"/>
                    </a:p>
                    <a:p>
                      <a:endParaRPr lang="fr-FR" sz="1600" dirty="0"/>
                    </a:p>
                  </a:txBody>
                  <a:tcPr/>
                </a:tc>
              </a:tr>
            </a:tbl>
          </a:graphicData>
        </a:graphic>
      </p:graphicFrame>
    </p:spTree>
    <p:extLst>
      <p:ext uri="{BB962C8B-B14F-4D97-AF65-F5344CB8AC3E}">
        <p14:creationId xmlns:p14="http://schemas.microsoft.com/office/powerpoint/2010/main" val="3043118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936684029"/>
              </p:ext>
            </p:extLst>
          </p:nvPr>
        </p:nvGraphicFramePr>
        <p:xfrm>
          <a:off x="251520" y="764704"/>
          <a:ext cx="8640960" cy="4690944"/>
        </p:xfrm>
        <a:graphic>
          <a:graphicData uri="http://schemas.openxmlformats.org/drawingml/2006/table">
            <a:tbl>
              <a:tblPr firstRow="1" bandRow="1">
                <a:tableStyleId>{5C22544A-7EE6-4342-B048-85BDC9FD1C3A}</a:tableStyleId>
              </a:tblPr>
              <a:tblGrid>
                <a:gridCol w="2160240"/>
                <a:gridCol w="1800200"/>
                <a:gridCol w="2808312"/>
                <a:gridCol w="1872208"/>
              </a:tblGrid>
              <a:tr h="720078">
                <a:tc>
                  <a:txBody>
                    <a:bodyPr/>
                    <a:lstStyle/>
                    <a:p>
                      <a:r>
                        <a:rPr lang="fr-FR" sz="1600" dirty="0" smtClean="0"/>
                        <a:t>Examens</a:t>
                      </a:r>
                      <a:endParaRPr lang="fr-FR" sz="1600" dirty="0"/>
                    </a:p>
                  </a:txBody>
                  <a:tcPr/>
                </a:tc>
                <a:tc>
                  <a:txBody>
                    <a:bodyPr/>
                    <a:lstStyle/>
                    <a:p>
                      <a:r>
                        <a:rPr lang="fr-FR" sz="1600" dirty="0" smtClean="0"/>
                        <a:t>Délais de fréquence</a:t>
                      </a:r>
                    </a:p>
                  </a:txBody>
                  <a:tcPr/>
                </a:tc>
                <a:tc>
                  <a:txBody>
                    <a:bodyPr/>
                    <a:lstStyle/>
                    <a:p>
                      <a:r>
                        <a:rPr lang="fr-FR" sz="1600" dirty="0" smtClean="0"/>
                        <a:t>Indications</a:t>
                      </a:r>
                      <a:endParaRPr lang="fr-FR" sz="1600" dirty="0"/>
                    </a:p>
                  </a:txBody>
                  <a:tcPr/>
                </a:tc>
                <a:tc>
                  <a:txBody>
                    <a:bodyPr/>
                    <a:lstStyle/>
                    <a:p>
                      <a:r>
                        <a:rPr lang="fr-FR" sz="1600" dirty="0" smtClean="0"/>
                        <a:t>Références</a:t>
                      </a:r>
                      <a:endParaRPr lang="fr-FR" sz="1600" dirty="0"/>
                    </a:p>
                  </a:txBody>
                  <a:tcPr/>
                </a:tc>
              </a:tr>
              <a:tr h="651520">
                <a:tc>
                  <a:txBody>
                    <a:bodyPr/>
                    <a:lstStyle/>
                    <a:p>
                      <a:r>
                        <a:rPr lang="fr-FR" sz="1600" dirty="0" smtClean="0"/>
                        <a:t>TSH</a:t>
                      </a:r>
                      <a:endParaRPr lang="fr-FR" sz="1600" dirty="0"/>
                    </a:p>
                  </a:txBody>
                  <a:tcPr/>
                </a:tc>
                <a:tc>
                  <a:txBody>
                    <a:bodyPr/>
                    <a:lstStyle/>
                    <a:p>
                      <a:r>
                        <a:rPr lang="fr-FR" sz="1600" dirty="0" smtClean="0"/>
                        <a:t>6 à 8 semaines</a:t>
                      </a:r>
                    </a:p>
                    <a:p>
                      <a:r>
                        <a:rPr lang="fr-FR" sz="1600" dirty="0" smtClean="0"/>
                        <a:t>6 à 12 mois</a:t>
                      </a:r>
                      <a:endParaRPr lang="fr-FR" sz="1600" dirty="0"/>
                    </a:p>
                  </a:txBody>
                  <a:tcPr/>
                </a:tc>
                <a:tc>
                  <a:txBody>
                    <a:bodyPr/>
                    <a:lstStyle/>
                    <a:p>
                      <a:r>
                        <a:rPr lang="fr-FR" sz="1600" dirty="0" smtClean="0"/>
                        <a:t>Instauration du traitement</a:t>
                      </a:r>
                    </a:p>
                    <a:p>
                      <a:r>
                        <a:rPr lang="fr-FR" sz="1600" dirty="0" smtClean="0"/>
                        <a:t>Hormonothérapie</a:t>
                      </a:r>
                      <a:r>
                        <a:rPr lang="fr-FR" sz="1600" baseline="0" dirty="0" smtClean="0"/>
                        <a:t> équilibrée</a:t>
                      </a:r>
                      <a:endParaRPr lang="fr-FR" sz="1600" dirty="0"/>
                    </a:p>
                  </a:txBody>
                  <a:tcPr/>
                </a:tc>
                <a:tc>
                  <a:txBody>
                    <a:bodyPr/>
                    <a:lstStyle/>
                    <a:p>
                      <a:r>
                        <a:rPr lang="fr-FR" sz="1600" dirty="0" smtClean="0"/>
                        <a:t>RMO-ANAES</a:t>
                      </a:r>
                      <a:endParaRPr lang="fr-FR" sz="1600" dirty="0"/>
                    </a:p>
                  </a:txBody>
                  <a:tcPr/>
                </a:tc>
              </a:tr>
              <a:tr h="428602">
                <a:tc>
                  <a:txBody>
                    <a:bodyPr/>
                    <a:lstStyle/>
                    <a:p>
                      <a:r>
                        <a:rPr lang="fr-FR" sz="1600" dirty="0" smtClean="0"/>
                        <a:t>T4L</a:t>
                      </a:r>
                      <a:endParaRPr lang="fr-FR" sz="1600" dirty="0"/>
                    </a:p>
                  </a:txBody>
                  <a:tcPr/>
                </a:tc>
                <a:tc>
                  <a:txBody>
                    <a:bodyPr/>
                    <a:lstStyle/>
                    <a:p>
                      <a:r>
                        <a:rPr lang="fr-FR" sz="1600" dirty="0" smtClean="0"/>
                        <a:t>7j</a:t>
                      </a:r>
                      <a:endParaRPr lang="fr-FR" sz="1600" dirty="0"/>
                    </a:p>
                  </a:txBody>
                  <a:tcPr/>
                </a:tc>
                <a:tc>
                  <a:txBody>
                    <a:bodyPr/>
                    <a:lstStyle/>
                    <a:p>
                      <a:endParaRPr lang="fr-FR" sz="1600"/>
                    </a:p>
                  </a:txBody>
                  <a:tcPr/>
                </a:tc>
                <a:tc>
                  <a:txBody>
                    <a:bodyPr/>
                    <a:lstStyle/>
                    <a:p>
                      <a:endParaRPr lang="fr-FR" sz="1600"/>
                    </a:p>
                  </a:txBody>
                  <a:tcPr/>
                </a:tc>
              </a:tr>
              <a:tr h="497162">
                <a:tc>
                  <a:txBody>
                    <a:bodyPr/>
                    <a:lstStyle/>
                    <a:p>
                      <a:r>
                        <a:rPr lang="fr-FR" sz="1600" dirty="0" smtClean="0"/>
                        <a:t>T3L</a:t>
                      </a:r>
                      <a:endParaRPr lang="fr-FR" sz="1600" dirty="0"/>
                    </a:p>
                  </a:txBody>
                  <a:tcPr/>
                </a:tc>
                <a:tc>
                  <a:txBody>
                    <a:bodyPr/>
                    <a:lstStyle/>
                    <a:p>
                      <a:r>
                        <a:rPr lang="fr-FR" sz="1600" dirty="0" smtClean="0"/>
                        <a:t>7j</a:t>
                      </a:r>
                      <a:endParaRPr lang="fr-FR" sz="1600" dirty="0"/>
                    </a:p>
                  </a:txBody>
                  <a:tcPr/>
                </a:tc>
                <a:tc>
                  <a:txBody>
                    <a:bodyPr/>
                    <a:lstStyle/>
                    <a:p>
                      <a:endParaRPr lang="fr-FR" sz="1600"/>
                    </a:p>
                  </a:txBody>
                  <a:tcPr/>
                </a:tc>
                <a:tc>
                  <a:txBody>
                    <a:bodyPr/>
                    <a:lstStyle/>
                    <a:p>
                      <a:endParaRPr lang="fr-FR" sz="1600"/>
                    </a:p>
                  </a:txBody>
                  <a:tcPr/>
                </a:tc>
              </a:tr>
              <a:tr h="421706">
                <a:tc>
                  <a:txBody>
                    <a:bodyPr/>
                    <a:lstStyle/>
                    <a:p>
                      <a:r>
                        <a:rPr lang="fr-FR" sz="1600" dirty="0" smtClean="0"/>
                        <a:t>ACAT</a:t>
                      </a:r>
                      <a:endParaRPr lang="fr-FR" sz="1600" dirty="0"/>
                    </a:p>
                  </a:txBody>
                  <a:tcPr/>
                </a:tc>
                <a:tc>
                  <a:txBody>
                    <a:bodyPr/>
                    <a:lstStyle/>
                    <a:p>
                      <a:r>
                        <a:rPr lang="fr-FR" sz="1600" dirty="0" smtClean="0"/>
                        <a:t>3 mois</a:t>
                      </a:r>
                      <a:endParaRPr lang="fr-FR" sz="1600" dirty="0"/>
                    </a:p>
                  </a:txBody>
                  <a:tcPr/>
                </a:tc>
                <a:tc>
                  <a:txBody>
                    <a:bodyPr/>
                    <a:lstStyle/>
                    <a:p>
                      <a:endParaRPr lang="fr-FR" sz="1600"/>
                    </a:p>
                  </a:txBody>
                  <a:tcPr/>
                </a:tc>
                <a:tc>
                  <a:txBody>
                    <a:bodyPr/>
                    <a:lstStyle/>
                    <a:p>
                      <a:endParaRPr lang="fr-FR" sz="1600"/>
                    </a:p>
                  </a:txBody>
                  <a:tcPr/>
                </a:tc>
              </a:tr>
              <a:tr h="418258">
                <a:tc>
                  <a:txBody>
                    <a:bodyPr/>
                    <a:lstStyle/>
                    <a:p>
                      <a:r>
                        <a:rPr lang="fr-FR" sz="1600" dirty="0" err="1" smtClean="0"/>
                        <a:t>Folates</a:t>
                      </a:r>
                      <a:r>
                        <a:rPr lang="fr-FR" sz="1600" dirty="0" smtClean="0"/>
                        <a:t>/B12</a:t>
                      </a:r>
                      <a:endParaRPr lang="fr-FR" sz="1600" dirty="0"/>
                    </a:p>
                  </a:txBody>
                  <a:tcPr/>
                </a:tc>
                <a:tc>
                  <a:txBody>
                    <a:bodyPr/>
                    <a:lstStyle/>
                    <a:p>
                      <a:r>
                        <a:rPr lang="fr-FR" sz="1600" dirty="0" smtClean="0"/>
                        <a:t>14j</a:t>
                      </a:r>
                      <a:endParaRPr lang="fr-FR" sz="1600" dirty="0"/>
                    </a:p>
                  </a:txBody>
                  <a:tcPr/>
                </a:tc>
                <a:tc>
                  <a:txBody>
                    <a:bodyPr/>
                    <a:lstStyle/>
                    <a:p>
                      <a:endParaRPr lang="fr-FR" sz="1600"/>
                    </a:p>
                  </a:txBody>
                  <a:tcPr/>
                </a:tc>
                <a:tc>
                  <a:txBody>
                    <a:bodyPr/>
                    <a:lstStyle/>
                    <a:p>
                      <a:endParaRPr lang="fr-FR" sz="1600"/>
                    </a:p>
                  </a:txBody>
                  <a:tcPr/>
                </a:tc>
              </a:tr>
              <a:tr h="486818">
                <a:tc>
                  <a:txBody>
                    <a:bodyPr/>
                    <a:lstStyle/>
                    <a:p>
                      <a:r>
                        <a:rPr lang="fr-FR" sz="1600" dirty="0" smtClean="0"/>
                        <a:t>Marqueurs tumoraux</a:t>
                      </a:r>
                      <a:endParaRPr lang="fr-FR" sz="1600" dirty="0"/>
                    </a:p>
                  </a:txBody>
                  <a:tcPr/>
                </a:tc>
                <a:tc>
                  <a:txBody>
                    <a:bodyPr/>
                    <a:lstStyle/>
                    <a:p>
                      <a:r>
                        <a:rPr lang="fr-FR" sz="1600" dirty="0" smtClean="0"/>
                        <a:t>10j</a:t>
                      </a:r>
                      <a:endParaRPr lang="fr-FR" sz="1600" dirty="0"/>
                    </a:p>
                  </a:txBody>
                  <a:tcPr/>
                </a:tc>
                <a:tc>
                  <a:txBody>
                    <a:bodyPr/>
                    <a:lstStyle/>
                    <a:p>
                      <a:endParaRPr lang="fr-FR" sz="1600"/>
                    </a:p>
                  </a:txBody>
                  <a:tcPr/>
                </a:tc>
                <a:tc>
                  <a:txBody>
                    <a:bodyPr/>
                    <a:lstStyle/>
                    <a:p>
                      <a:endParaRPr lang="fr-FR" sz="1600"/>
                    </a:p>
                  </a:txBody>
                  <a:tcPr/>
                </a:tc>
              </a:tr>
              <a:tr h="651520">
                <a:tc>
                  <a:txBody>
                    <a:bodyPr/>
                    <a:lstStyle/>
                    <a:p>
                      <a:r>
                        <a:rPr lang="fr-FR" sz="1600" dirty="0" smtClean="0"/>
                        <a:t>PSA</a:t>
                      </a:r>
                      <a:endParaRPr lang="fr-FR" sz="1600" dirty="0"/>
                    </a:p>
                  </a:txBody>
                  <a:tcPr/>
                </a:tc>
                <a:tc>
                  <a:txBody>
                    <a:bodyPr/>
                    <a:lstStyle/>
                    <a:p>
                      <a:r>
                        <a:rPr lang="fr-FR" sz="1600" dirty="0" smtClean="0"/>
                        <a:t>3j </a:t>
                      </a:r>
                    </a:p>
                    <a:p>
                      <a:r>
                        <a:rPr lang="fr-FR" sz="1600" dirty="0" smtClean="0"/>
                        <a:t>2 mois</a:t>
                      </a:r>
                    </a:p>
                    <a:p>
                      <a:r>
                        <a:rPr lang="fr-FR" sz="1600" dirty="0" smtClean="0"/>
                        <a:t>1 an</a:t>
                      </a:r>
                    </a:p>
                    <a:p>
                      <a:r>
                        <a:rPr lang="fr-FR" sz="1600" dirty="0" smtClean="0"/>
                        <a:t>2 ans</a:t>
                      </a:r>
                    </a:p>
                  </a:txBody>
                  <a:tcPr/>
                </a:tc>
                <a:tc>
                  <a:txBody>
                    <a:bodyPr/>
                    <a:lstStyle/>
                    <a:p>
                      <a:r>
                        <a:rPr lang="fr-FR" sz="1600" dirty="0" smtClean="0"/>
                        <a:t>Après TR</a:t>
                      </a:r>
                    </a:p>
                    <a:p>
                      <a:r>
                        <a:rPr lang="fr-FR" sz="1600" dirty="0" smtClean="0"/>
                        <a:t>Après infection urinaire</a:t>
                      </a:r>
                    </a:p>
                    <a:p>
                      <a:r>
                        <a:rPr lang="fr-FR" sz="1600" dirty="0" smtClean="0"/>
                        <a:t>Si facteurs de risques</a:t>
                      </a:r>
                    </a:p>
                    <a:p>
                      <a:r>
                        <a:rPr lang="fr-FR" sz="1600" dirty="0" smtClean="0"/>
                        <a:t>Surveillance si PSA normal</a:t>
                      </a:r>
                      <a:endParaRPr lang="fr-FR" sz="1600" dirty="0"/>
                    </a:p>
                  </a:txBody>
                  <a:tcPr/>
                </a:tc>
                <a:tc>
                  <a:txBody>
                    <a:bodyPr/>
                    <a:lstStyle/>
                    <a:p>
                      <a:r>
                        <a:rPr lang="fr-FR" sz="1600" dirty="0" smtClean="0"/>
                        <a:t>AFU</a:t>
                      </a:r>
                      <a:endParaRPr lang="fr-FR" sz="1600" dirty="0"/>
                    </a:p>
                  </a:txBody>
                  <a:tcPr/>
                </a:tc>
              </a:tr>
            </a:tbl>
          </a:graphicData>
        </a:graphic>
      </p:graphicFrame>
      <p:sp>
        <p:nvSpPr>
          <p:cNvPr id="3" name="ZoneTexte 2"/>
          <p:cNvSpPr txBox="1"/>
          <p:nvPr/>
        </p:nvSpPr>
        <p:spPr>
          <a:xfrm>
            <a:off x="251520" y="5661248"/>
            <a:ext cx="8568952" cy="369332"/>
          </a:xfrm>
          <a:prstGeom prst="rect">
            <a:avLst/>
          </a:prstGeom>
          <a:noFill/>
        </p:spPr>
        <p:txBody>
          <a:bodyPr wrap="square" rtlCol="0">
            <a:spAutoFit/>
          </a:bodyPr>
          <a:lstStyle/>
          <a:p>
            <a:pPr algn="ctr"/>
            <a:r>
              <a:rPr lang="fr-FR" b="1" i="1" dirty="0" smtClean="0"/>
              <a:t>SFBC-Recommandations </a:t>
            </a:r>
            <a:r>
              <a:rPr lang="fr-FR" b="1" i="1" dirty="0"/>
              <a:t>pour l'accréditation des laboratoires de biologie médicale</a:t>
            </a:r>
            <a:endParaRPr lang="fr-FR" b="1" i="1" dirty="0"/>
          </a:p>
        </p:txBody>
      </p:sp>
    </p:spTree>
    <p:extLst>
      <p:ext uri="{BB962C8B-B14F-4D97-AF65-F5344CB8AC3E}">
        <p14:creationId xmlns:p14="http://schemas.microsoft.com/office/powerpoint/2010/main" val="1003428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p:txBody>
          <a:bodyPr>
            <a:normAutofit fontScale="90000"/>
          </a:bodyPr>
          <a:lstStyle/>
          <a:p>
            <a:r>
              <a:rPr lang="fr-FR" sz="3600" dirty="0" smtClean="0"/>
              <a:t>Exploration biologique thyroïdienne</a:t>
            </a:r>
            <a:endParaRPr lang="fr-FR" sz="3600" dirty="0"/>
          </a:p>
        </p:txBody>
      </p:sp>
      <p:sp>
        <p:nvSpPr>
          <p:cNvPr id="5" name="Espace réservé du texte 4"/>
          <p:cNvSpPr>
            <a:spLocks noGrp="1"/>
          </p:cNvSpPr>
          <p:nvPr>
            <p:ph type="subTitle" idx="1"/>
          </p:nvPr>
        </p:nvSpPr>
        <p:spPr/>
        <p:txBody>
          <a:bodyPr/>
          <a:lstStyle/>
          <a:p>
            <a:r>
              <a:rPr lang="fr-FR" dirty="0" smtClean="0"/>
              <a:t>Dosage de la TSH</a:t>
            </a:r>
            <a:endParaRPr lang="fr-FR" dirty="0"/>
          </a:p>
        </p:txBody>
      </p:sp>
    </p:spTree>
    <p:extLst>
      <p:ext uri="{BB962C8B-B14F-4D97-AF65-F5344CB8AC3E}">
        <p14:creationId xmlns:p14="http://schemas.microsoft.com/office/powerpoint/2010/main" val="115739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Eléments de stratégie décisionnelle à partir d'une TS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412776"/>
            <a:ext cx="6768752" cy="4536504"/>
          </a:xfrm>
          <a:prstGeom prst="rect">
            <a:avLst/>
          </a:prstGeom>
          <a:noFill/>
          <a:extLst>
            <a:ext uri="{909E8E84-426E-40DD-AFC4-6F175D3DCCD1}">
              <a14:hiddenFill xmlns:a14="http://schemas.microsoft.com/office/drawing/2010/main">
                <a:solidFill>
                  <a:srgbClr val="FFFFFF"/>
                </a:solidFill>
              </a14:hiddenFill>
            </a:ext>
          </a:extLst>
        </p:spPr>
      </p:pic>
      <p:sp>
        <p:nvSpPr>
          <p:cNvPr id="3" name="Titre 2"/>
          <p:cNvSpPr>
            <a:spLocks noGrp="1"/>
          </p:cNvSpPr>
          <p:nvPr>
            <p:ph type="title"/>
          </p:nvPr>
        </p:nvSpPr>
        <p:spPr/>
        <p:txBody>
          <a:bodyPr>
            <a:normAutofit fontScale="90000"/>
          </a:bodyPr>
          <a:lstStyle/>
          <a:p>
            <a:r>
              <a:rPr lang="fr-FR" sz="3600" dirty="0" smtClean="0"/>
              <a:t>Stratégie décisionnelle à partir d’une TSH</a:t>
            </a:r>
            <a:endParaRPr lang="fr-FR" sz="3600" dirty="0"/>
          </a:p>
        </p:txBody>
      </p:sp>
    </p:spTree>
    <p:extLst>
      <p:ext uri="{BB962C8B-B14F-4D97-AF65-F5344CB8AC3E}">
        <p14:creationId xmlns:p14="http://schemas.microsoft.com/office/powerpoint/2010/main" val="3626399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778098"/>
          </a:xfrm>
        </p:spPr>
        <p:txBody>
          <a:bodyPr>
            <a:normAutofit/>
          </a:bodyPr>
          <a:lstStyle/>
          <a:p>
            <a:r>
              <a:rPr lang="fr-FR" sz="3200" dirty="0" smtClean="0"/>
              <a:t>TSH basse</a:t>
            </a:r>
            <a:endParaRPr lang="fr-FR" sz="3200" dirty="0"/>
          </a:p>
        </p:txBody>
      </p:sp>
      <p:sp>
        <p:nvSpPr>
          <p:cNvPr id="6" name="Espace réservé du contenu 5"/>
          <p:cNvSpPr>
            <a:spLocks noGrp="1"/>
          </p:cNvSpPr>
          <p:nvPr>
            <p:ph sz="quarter" idx="1"/>
          </p:nvPr>
        </p:nvSpPr>
        <p:spPr>
          <a:xfrm>
            <a:off x="457200" y="1268760"/>
            <a:ext cx="4181475" cy="5073427"/>
          </a:xfrm>
        </p:spPr>
        <p:txBody>
          <a:bodyPr>
            <a:noAutofit/>
          </a:bodyPr>
          <a:lstStyle/>
          <a:p>
            <a:r>
              <a:rPr lang="fr-FR" sz="1300" b="1" dirty="0" smtClean="0"/>
              <a:t>Pathologies thyroïdiennes </a:t>
            </a:r>
          </a:p>
          <a:p>
            <a:r>
              <a:rPr lang="fr-FR" sz="1300" dirty="0" smtClean="0"/>
              <a:t>Maladie de Basedow </a:t>
            </a:r>
          </a:p>
          <a:p>
            <a:r>
              <a:rPr lang="fr-FR" sz="1300" dirty="0" smtClean="0"/>
              <a:t>Adénome toxique </a:t>
            </a:r>
          </a:p>
          <a:p>
            <a:r>
              <a:rPr lang="fr-FR" sz="1300" dirty="0" smtClean="0"/>
              <a:t>Goitre </a:t>
            </a:r>
            <a:r>
              <a:rPr lang="fr-FR" sz="1300" dirty="0" err="1" smtClean="0"/>
              <a:t>multinodulaire</a:t>
            </a:r>
            <a:r>
              <a:rPr lang="fr-FR" sz="1300" dirty="0" smtClean="0"/>
              <a:t> toxique </a:t>
            </a:r>
          </a:p>
          <a:p>
            <a:r>
              <a:rPr lang="fr-FR" sz="1300" dirty="0" smtClean="0"/>
              <a:t>Hyperthyroïdie par surcharge iodée </a:t>
            </a:r>
          </a:p>
          <a:p>
            <a:r>
              <a:rPr lang="fr-FR" sz="1300" dirty="0" smtClean="0"/>
              <a:t>Hyperthyroïdie iatrogène sous </a:t>
            </a:r>
            <a:r>
              <a:rPr lang="fr-FR" sz="1300" dirty="0" err="1" smtClean="0"/>
              <a:t>amiodarone</a:t>
            </a:r>
            <a:r>
              <a:rPr lang="fr-FR" sz="1300" dirty="0"/>
              <a:t>,</a:t>
            </a:r>
            <a:r>
              <a:rPr lang="fr-FR" sz="1300" dirty="0" smtClean="0"/>
              <a:t> lithium, interféron </a:t>
            </a:r>
            <a:endParaRPr lang="fr-FR" sz="1300" dirty="0" smtClean="0"/>
          </a:p>
          <a:p>
            <a:r>
              <a:rPr lang="fr-FR" sz="1300" dirty="0" smtClean="0"/>
              <a:t>Thyroïdite subaiguë de De </a:t>
            </a:r>
            <a:r>
              <a:rPr lang="fr-FR" sz="1300" dirty="0" err="1" smtClean="0"/>
              <a:t>Quervain</a:t>
            </a:r>
            <a:r>
              <a:rPr lang="fr-FR" sz="1300" dirty="0" smtClean="0"/>
              <a:t> (phase initiale) </a:t>
            </a:r>
          </a:p>
          <a:p>
            <a:r>
              <a:rPr lang="fr-FR" sz="1300" dirty="0" smtClean="0"/>
              <a:t>Thyroïdite silencieuse </a:t>
            </a:r>
            <a:r>
              <a:rPr lang="fr-FR" sz="1300" dirty="0" err="1" smtClean="0"/>
              <a:t>autoimmune</a:t>
            </a:r>
            <a:r>
              <a:rPr lang="fr-FR" sz="1300" dirty="0" smtClean="0"/>
              <a:t> (</a:t>
            </a:r>
            <a:r>
              <a:rPr lang="fr-FR" sz="1300" dirty="0" smtClean="0"/>
              <a:t>phase initiale) </a:t>
            </a:r>
          </a:p>
          <a:p>
            <a:r>
              <a:rPr lang="fr-FR" sz="1300" dirty="0" smtClean="0"/>
              <a:t>Thyroïdite du </a:t>
            </a:r>
            <a:r>
              <a:rPr lang="fr-FR" sz="1300" dirty="0" smtClean="0"/>
              <a:t>post-partum (</a:t>
            </a:r>
            <a:r>
              <a:rPr lang="fr-FR" sz="1300" dirty="0" smtClean="0"/>
              <a:t>phase initiale) </a:t>
            </a:r>
          </a:p>
          <a:p>
            <a:r>
              <a:rPr lang="fr-FR" sz="1300" dirty="0" smtClean="0"/>
              <a:t>Thyroïdites </a:t>
            </a:r>
            <a:r>
              <a:rPr lang="fr-FR" sz="1300" dirty="0" err="1" smtClean="0"/>
              <a:t>radiques</a:t>
            </a:r>
            <a:r>
              <a:rPr lang="fr-FR" sz="1300" dirty="0" smtClean="0"/>
              <a:t> </a:t>
            </a:r>
          </a:p>
          <a:p>
            <a:r>
              <a:rPr lang="fr-FR" sz="1300" dirty="0" smtClean="0"/>
              <a:t>Hyperthyroïdie </a:t>
            </a:r>
            <a:r>
              <a:rPr lang="fr-FR" sz="1300" dirty="0" smtClean="0"/>
              <a:t>fruste</a:t>
            </a:r>
            <a:endParaRPr lang="fr-FR" sz="1300" dirty="0" smtClean="0"/>
          </a:p>
          <a:p>
            <a:r>
              <a:rPr lang="fr-FR" sz="1300" dirty="0" smtClean="0"/>
              <a:t>Hyperthyroïdie gravidique </a:t>
            </a:r>
          </a:p>
          <a:p>
            <a:r>
              <a:rPr lang="fr-FR" sz="1300" dirty="0" err="1" smtClean="0"/>
              <a:t>Hashitoxicose</a:t>
            </a:r>
            <a:r>
              <a:rPr lang="fr-FR" sz="1300" dirty="0" smtClean="0"/>
              <a:t> </a:t>
            </a:r>
          </a:p>
          <a:p>
            <a:r>
              <a:rPr lang="fr-FR" sz="1300" dirty="0" smtClean="0"/>
              <a:t>Thyréotoxicose factice </a:t>
            </a:r>
          </a:p>
          <a:p>
            <a:r>
              <a:rPr lang="fr-FR" sz="1300" dirty="0" smtClean="0"/>
              <a:t>Tumeurs trophoblastiques </a:t>
            </a:r>
          </a:p>
          <a:p>
            <a:r>
              <a:rPr lang="fr-FR" sz="1300" dirty="0" smtClean="0"/>
              <a:t>Hyperthyroïdie néonatale </a:t>
            </a:r>
          </a:p>
          <a:p>
            <a:r>
              <a:rPr lang="fr-FR" sz="1300" dirty="0" smtClean="0"/>
              <a:t>Métastases </a:t>
            </a:r>
            <a:r>
              <a:rPr lang="fr-FR" sz="1300" dirty="0" smtClean="0"/>
              <a:t>fonctionnelles des cancers </a:t>
            </a:r>
          </a:p>
          <a:p>
            <a:r>
              <a:rPr lang="fr-FR" sz="1300" dirty="0" smtClean="0"/>
              <a:t>Hypothyroïdie </a:t>
            </a:r>
            <a:r>
              <a:rPr lang="fr-FR" sz="1300" dirty="0" smtClean="0"/>
              <a:t>centrale </a:t>
            </a:r>
          </a:p>
          <a:p>
            <a:endParaRPr lang="fr-FR" sz="1300" dirty="0"/>
          </a:p>
        </p:txBody>
      </p:sp>
      <p:sp>
        <p:nvSpPr>
          <p:cNvPr id="7" name="Espace réservé du contenu 6"/>
          <p:cNvSpPr>
            <a:spLocks noGrp="1"/>
          </p:cNvSpPr>
          <p:nvPr>
            <p:ph sz="quarter" idx="2"/>
          </p:nvPr>
        </p:nvSpPr>
        <p:spPr>
          <a:xfrm>
            <a:off x="4638675" y="1268760"/>
            <a:ext cx="4038600" cy="5256584"/>
          </a:xfrm>
        </p:spPr>
        <p:txBody>
          <a:bodyPr>
            <a:normAutofit fontScale="25000" lnSpcReduction="20000"/>
          </a:bodyPr>
          <a:lstStyle/>
          <a:p>
            <a:r>
              <a:rPr lang="fr-FR" sz="5200" b="1" dirty="0" smtClean="0"/>
              <a:t>Traitements à visée thyroïdienne en cours </a:t>
            </a:r>
          </a:p>
          <a:p>
            <a:r>
              <a:rPr lang="fr-FR" sz="5200" dirty="0" smtClean="0"/>
              <a:t>Traitement de l’hyperthyroïdie primaire à son début </a:t>
            </a:r>
            <a:br>
              <a:rPr lang="fr-FR" sz="5200" dirty="0" smtClean="0"/>
            </a:br>
            <a:r>
              <a:rPr lang="fr-FR" sz="5200" dirty="0" smtClean="0"/>
              <a:t>Rappel : la TSH peut rester basse alors que les hormones se sont normalisées </a:t>
            </a:r>
          </a:p>
          <a:p>
            <a:r>
              <a:rPr lang="fr-FR" sz="5200" dirty="0" smtClean="0"/>
              <a:t>Traitement d’une hyperthyroïdie en sous-dosage </a:t>
            </a:r>
          </a:p>
          <a:p>
            <a:r>
              <a:rPr lang="fr-FR" sz="5200" dirty="0" smtClean="0"/>
              <a:t>Traitement substitutif d’une hypothyroïdie en surdosage </a:t>
            </a:r>
          </a:p>
          <a:p>
            <a:r>
              <a:rPr lang="fr-FR" sz="5200" dirty="0" smtClean="0"/>
              <a:t>Traitement freinateur ( après thyroïdectomie pour cancer) </a:t>
            </a:r>
          </a:p>
          <a:p>
            <a:r>
              <a:rPr lang="fr-FR" sz="5200" b="1" dirty="0" smtClean="0"/>
              <a:t>Causes </a:t>
            </a:r>
            <a:r>
              <a:rPr lang="fr-FR" sz="5200" b="1" dirty="0" smtClean="0"/>
              <a:t>non thyroïdiennes </a:t>
            </a:r>
          </a:p>
          <a:p>
            <a:r>
              <a:rPr lang="fr-FR" sz="5200" dirty="0" smtClean="0"/>
              <a:t>Grossesse ( surtout au premier trimestre) </a:t>
            </a:r>
          </a:p>
          <a:p>
            <a:r>
              <a:rPr lang="fr-FR" sz="5200" dirty="0" smtClean="0"/>
              <a:t>Maladie de Cushing </a:t>
            </a:r>
          </a:p>
          <a:p>
            <a:r>
              <a:rPr lang="fr-FR" sz="5200" dirty="0" smtClean="0"/>
              <a:t>Acromégalie </a:t>
            </a:r>
          </a:p>
          <a:p>
            <a:r>
              <a:rPr lang="fr-FR" sz="5200" dirty="0" smtClean="0"/>
              <a:t>Affections psychiatriques </a:t>
            </a:r>
          </a:p>
          <a:p>
            <a:r>
              <a:rPr lang="fr-FR" sz="5200" dirty="0" smtClean="0"/>
              <a:t>Dénutrition </a:t>
            </a:r>
          </a:p>
          <a:p>
            <a:r>
              <a:rPr lang="fr-FR" sz="5200" dirty="0" smtClean="0"/>
              <a:t>Maladies systémiques graves. </a:t>
            </a:r>
          </a:p>
          <a:p>
            <a:r>
              <a:rPr lang="fr-FR" sz="5200" b="1" dirty="0" smtClean="0"/>
              <a:t>Médicaments </a:t>
            </a:r>
            <a:r>
              <a:rPr lang="fr-FR" sz="5200" b="1" dirty="0" smtClean="0"/>
              <a:t>divers </a:t>
            </a:r>
          </a:p>
          <a:p>
            <a:r>
              <a:rPr lang="fr-FR" sz="5200" dirty="0" smtClean="0"/>
              <a:t>Glucocorticoïdes, dopamine, somatostatine, calcium-bloqueurs, </a:t>
            </a:r>
            <a:r>
              <a:rPr lang="fr-FR" sz="5200" dirty="0" err="1" smtClean="0"/>
              <a:t>L.asparaginase</a:t>
            </a:r>
            <a:r>
              <a:rPr lang="fr-FR" sz="5200" dirty="0" smtClean="0"/>
              <a:t> </a:t>
            </a:r>
          </a:p>
          <a:p>
            <a:r>
              <a:rPr lang="fr-FR" sz="5200" b="1" dirty="0" smtClean="0"/>
              <a:t>Présence </a:t>
            </a:r>
            <a:r>
              <a:rPr lang="fr-FR" sz="5200" b="1" dirty="0" smtClean="0"/>
              <a:t>dans l’échantillon de sérum (plasma) de substances provoquant des interférences analytiques </a:t>
            </a:r>
          </a:p>
          <a:p>
            <a:r>
              <a:rPr lang="fr-FR" sz="5200" dirty="0" smtClean="0"/>
              <a:t>Biotine (cas des systèmes avec séparation </a:t>
            </a:r>
            <a:r>
              <a:rPr lang="fr-FR" sz="5200" dirty="0" err="1" smtClean="0"/>
              <a:t>avidine</a:t>
            </a:r>
            <a:r>
              <a:rPr lang="fr-FR" sz="5200" dirty="0" smtClean="0"/>
              <a:t>- biotine) </a:t>
            </a:r>
          </a:p>
          <a:p>
            <a:endParaRPr lang="fr-FR" dirty="0"/>
          </a:p>
        </p:txBody>
      </p:sp>
      <p:pic>
        <p:nvPicPr>
          <p:cNvPr id="2049" name="Picture 1" descr="http://www.bioforma.net/cdrom/mm_spac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6113" y="1600200"/>
            <a:ext cx="29051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656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descr="Hyperthyroïdie : stratégie d'exploration biologiq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5" y="-127484"/>
            <a:ext cx="4829175" cy="7029450"/>
          </a:xfrm>
          <a:prstGeom prst="rect">
            <a:avLst/>
          </a:prstGeom>
          <a:noFill/>
          <a:extLst>
            <a:ext uri="{909E8E84-426E-40DD-AFC4-6F175D3DCCD1}">
              <a14:hiddenFill xmlns:a14="http://schemas.microsoft.com/office/drawing/2010/main">
                <a:solidFill>
                  <a:srgbClr val="FFFFFF"/>
                </a:solidFill>
              </a14:hiddenFill>
            </a:ext>
          </a:extLst>
        </p:spPr>
      </p:pic>
      <p:sp>
        <p:nvSpPr>
          <p:cNvPr id="7" name="Titre 6"/>
          <p:cNvSpPr>
            <a:spLocks noGrp="1"/>
          </p:cNvSpPr>
          <p:nvPr>
            <p:ph type="title" idx="4294967295"/>
          </p:nvPr>
        </p:nvSpPr>
        <p:spPr>
          <a:xfrm>
            <a:off x="0" y="273050"/>
            <a:ext cx="3635375" cy="1162050"/>
          </a:xfrm>
        </p:spPr>
        <p:txBody>
          <a:bodyPr>
            <a:normAutofit/>
          </a:bodyPr>
          <a:lstStyle/>
          <a:p>
            <a:r>
              <a:rPr lang="fr-FR" dirty="0" smtClean="0"/>
              <a:t>Hyperthyroïdie</a:t>
            </a:r>
            <a:endParaRPr lang="fr-FR" dirty="0"/>
          </a:p>
        </p:txBody>
      </p:sp>
      <p:sp>
        <p:nvSpPr>
          <p:cNvPr id="9" name="Espace réservé du texte 8"/>
          <p:cNvSpPr>
            <a:spLocks noGrp="1"/>
          </p:cNvSpPr>
          <p:nvPr>
            <p:ph type="body" sz="half" idx="4294967295"/>
          </p:nvPr>
        </p:nvSpPr>
        <p:spPr>
          <a:xfrm>
            <a:off x="0" y="1435100"/>
            <a:ext cx="3008313" cy="4691063"/>
          </a:xfrm>
        </p:spPr>
        <p:txBody>
          <a:bodyPr/>
          <a:lstStyle/>
          <a:p>
            <a:pPr marL="0" indent="0">
              <a:buNone/>
            </a:pPr>
            <a:r>
              <a:rPr lang="fr-FR" dirty="0" smtClean="0"/>
              <a:t>Exploration biologique</a:t>
            </a:r>
            <a:endParaRPr lang="fr-FR" dirty="0"/>
          </a:p>
        </p:txBody>
      </p:sp>
    </p:spTree>
    <p:extLst>
      <p:ext uri="{BB962C8B-B14F-4D97-AF65-F5344CB8AC3E}">
        <p14:creationId xmlns:p14="http://schemas.microsoft.com/office/powerpoint/2010/main" val="2813875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TSH normale</a:t>
            </a:r>
            <a:endParaRPr lang="fr-FR" sz="3200" dirty="0"/>
          </a:p>
        </p:txBody>
      </p:sp>
      <p:sp>
        <p:nvSpPr>
          <p:cNvPr id="3" name="Espace réservé du contenu 2"/>
          <p:cNvSpPr>
            <a:spLocks noGrp="1"/>
          </p:cNvSpPr>
          <p:nvPr>
            <p:ph sz="quarter" idx="1"/>
          </p:nvPr>
        </p:nvSpPr>
        <p:spPr/>
        <p:txBody>
          <a:bodyPr>
            <a:normAutofit fontScale="55000" lnSpcReduction="20000"/>
          </a:bodyPr>
          <a:lstStyle/>
          <a:p>
            <a:r>
              <a:rPr lang="fr-FR" dirty="0" err="1" smtClean="0"/>
              <a:t>Euthyroïdie</a:t>
            </a:r>
            <a:r>
              <a:rPr lang="fr-FR" dirty="0" smtClean="0"/>
              <a:t> </a:t>
            </a:r>
          </a:p>
          <a:p>
            <a:endParaRPr lang="fr-FR" dirty="0" smtClean="0"/>
          </a:p>
          <a:p>
            <a:r>
              <a:rPr lang="fr-FR" b="1" dirty="0" smtClean="0"/>
              <a:t>Pathologies thyroïdiennes</a:t>
            </a:r>
          </a:p>
          <a:p>
            <a:r>
              <a:rPr lang="fr-FR" dirty="0" smtClean="0"/>
              <a:t>Adénome thyréotrope </a:t>
            </a:r>
          </a:p>
          <a:p>
            <a:r>
              <a:rPr lang="fr-FR" dirty="0" smtClean="0"/>
              <a:t>Résistance</a:t>
            </a:r>
            <a:r>
              <a:rPr lang="fr-FR" dirty="0" smtClean="0"/>
              <a:t> </a:t>
            </a:r>
            <a:r>
              <a:rPr lang="fr-FR" dirty="0"/>
              <a:t>hypophysaire et /ou généralisée </a:t>
            </a:r>
            <a:r>
              <a:rPr lang="fr-FR" dirty="0" smtClean="0"/>
              <a:t>aux hormones thyroïdiennes </a:t>
            </a:r>
            <a:r>
              <a:rPr lang="fr-FR" dirty="0" smtClean="0"/>
              <a:t> </a:t>
            </a:r>
            <a:endParaRPr lang="fr-FR" dirty="0" smtClean="0"/>
          </a:p>
          <a:p>
            <a:r>
              <a:rPr lang="fr-FR" dirty="0" smtClean="0"/>
              <a:t>Hypothyroïdie centrale </a:t>
            </a:r>
          </a:p>
          <a:p>
            <a:endParaRPr lang="fr-FR" dirty="0" smtClean="0"/>
          </a:p>
          <a:p>
            <a:r>
              <a:rPr lang="fr-FR" b="1" dirty="0" smtClean="0"/>
              <a:t>Traitements à visée thyroïdienne </a:t>
            </a:r>
          </a:p>
          <a:p>
            <a:r>
              <a:rPr lang="fr-FR" dirty="0" smtClean="0"/>
              <a:t>Traitement par ATS </a:t>
            </a:r>
          </a:p>
          <a:p>
            <a:r>
              <a:rPr lang="fr-FR" dirty="0" smtClean="0"/>
              <a:t>Traitement par T4 </a:t>
            </a:r>
          </a:p>
          <a:p>
            <a:r>
              <a:rPr lang="fr-FR" dirty="0" smtClean="0"/>
              <a:t>Traitement par T3 ou TRIAC </a:t>
            </a:r>
          </a:p>
          <a:p>
            <a:endParaRPr lang="fr-FR" dirty="0" smtClean="0"/>
          </a:p>
          <a:p>
            <a:r>
              <a:rPr lang="fr-FR" b="1" dirty="0" smtClean="0"/>
              <a:t>Situations physiopathologiques diverses </a:t>
            </a:r>
          </a:p>
          <a:p>
            <a:r>
              <a:rPr lang="fr-FR" dirty="0" smtClean="0"/>
              <a:t>Grossesse </a:t>
            </a:r>
          </a:p>
          <a:p>
            <a:r>
              <a:rPr lang="fr-FR" dirty="0" smtClean="0"/>
              <a:t>Vieillesse </a:t>
            </a:r>
          </a:p>
          <a:p>
            <a:r>
              <a:rPr lang="fr-FR" dirty="0" smtClean="0"/>
              <a:t>Maladies sévères non thyroïdiennes </a:t>
            </a:r>
          </a:p>
          <a:p>
            <a:endParaRPr lang="fr-FR" dirty="0"/>
          </a:p>
        </p:txBody>
      </p:sp>
      <p:sp>
        <p:nvSpPr>
          <p:cNvPr id="4" name="Espace réservé du contenu 3"/>
          <p:cNvSpPr>
            <a:spLocks noGrp="1"/>
          </p:cNvSpPr>
          <p:nvPr>
            <p:ph sz="quarter" idx="2"/>
          </p:nvPr>
        </p:nvSpPr>
        <p:spPr>
          <a:xfrm>
            <a:off x="4648200" y="1600200"/>
            <a:ext cx="4038600" cy="4781128"/>
          </a:xfrm>
        </p:spPr>
        <p:txBody>
          <a:bodyPr>
            <a:normAutofit fontScale="55000" lnSpcReduction="20000"/>
          </a:bodyPr>
          <a:lstStyle/>
          <a:p>
            <a:r>
              <a:rPr lang="fr-FR" b="1" dirty="0" smtClean="0"/>
              <a:t>Effets de médicaments </a:t>
            </a:r>
          </a:p>
          <a:p>
            <a:r>
              <a:rPr lang="fr-FR" dirty="0" smtClean="0"/>
              <a:t>Anticonvulsivants </a:t>
            </a:r>
          </a:p>
          <a:p>
            <a:r>
              <a:rPr lang="fr-FR" dirty="0" err="1" smtClean="0"/>
              <a:t>Cholestyramine</a:t>
            </a:r>
            <a:r>
              <a:rPr lang="fr-FR" dirty="0" smtClean="0"/>
              <a:t>, </a:t>
            </a:r>
            <a:r>
              <a:rPr lang="fr-FR" dirty="0" err="1" smtClean="0"/>
              <a:t>sucralfate</a:t>
            </a:r>
            <a:r>
              <a:rPr lang="fr-FR" dirty="0" smtClean="0"/>
              <a:t>, sulfate de fer </a:t>
            </a:r>
          </a:p>
          <a:p>
            <a:r>
              <a:rPr lang="fr-FR" dirty="0" smtClean="0"/>
              <a:t>Lithium </a:t>
            </a:r>
          </a:p>
          <a:p>
            <a:r>
              <a:rPr lang="fr-FR" dirty="0" smtClean="0"/>
              <a:t>Dopamine, corticoïdes </a:t>
            </a:r>
          </a:p>
          <a:p>
            <a:r>
              <a:rPr lang="fr-FR" dirty="0" err="1" smtClean="0"/>
              <a:t>Nitroprussiate</a:t>
            </a:r>
            <a:r>
              <a:rPr lang="fr-FR" dirty="0" smtClean="0"/>
              <a:t> </a:t>
            </a:r>
          </a:p>
          <a:p>
            <a:r>
              <a:rPr lang="fr-FR" dirty="0" smtClean="0"/>
              <a:t>Héparine, AINS, furosémide </a:t>
            </a:r>
          </a:p>
          <a:p>
            <a:r>
              <a:rPr lang="fr-FR" dirty="0" err="1" smtClean="0"/>
              <a:t>Amiodarone</a:t>
            </a:r>
            <a:r>
              <a:rPr lang="fr-FR" dirty="0" smtClean="0"/>
              <a:t> ( après 3 semaines de traitement) </a:t>
            </a:r>
          </a:p>
          <a:p>
            <a:r>
              <a:rPr lang="fr-FR" dirty="0" err="1" smtClean="0"/>
              <a:t>Propranolol</a:t>
            </a:r>
            <a:r>
              <a:rPr lang="fr-FR" dirty="0" smtClean="0"/>
              <a:t> (après 3 semaines de traitement) </a:t>
            </a:r>
          </a:p>
          <a:p>
            <a:r>
              <a:rPr lang="fr-FR" dirty="0" smtClean="0"/>
              <a:t>Iode </a:t>
            </a:r>
          </a:p>
          <a:p>
            <a:r>
              <a:rPr lang="fr-FR" dirty="0" smtClean="0"/>
              <a:t>Biotine* </a:t>
            </a:r>
          </a:p>
          <a:p>
            <a:endParaRPr lang="fr-FR" dirty="0" smtClean="0"/>
          </a:p>
          <a:p>
            <a:r>
              <a:rPr lang="fr-FR" b="1" dirty="0" smtClean="0"/>
              <a:t>Présence de substances interférentes diverses </a:t>
            </a:r>
          </a:p>
          <a:p>
            <a:r>
              <a:rPr lang="fr-FR" dirty="0" smtClean="0"/>
              <a:t>Anticorps anti-T4 et T3 </a:t>
            </a:r>
          </a:p>
          <a:p>
            <a:r>
              <a:rPr lang="fr-FR" dirty="0" smtClean="0"/>
              <a:t>Anticorps </a:t>
            </a:r>
            <a:r>
              <a:rPr lang="fr-FR" dirty="0" err="1" smtClean="0"/>
              <a:t>anti-phase</a:t>
            </a:r>
            <a:r>
              <a:rPr lang="fr-FR" dirty="0" smtClean="0"/>
              <a:t> solide </a:t>
            </a:r>
          </a:p>
          <a:p>
            <a:r>
              <a:rPr lang="fr-FR" dirty="0" smtClean="0"/>
              <a:t>Anticorps hétérophiles </a:t>
            </a:r>
          </a:p>
          <a:p>
            <a:r>
              <a:rPr lang="fr-FR" dirty="0" smtClean="0"/>
              <a:t>Anticorps anti-</a:t>
            </a:r>
            <a:r>
              <a:rPr lang="fr-FR" dirty="0" err="1" smtClean="0"/>
              <a:t>avidine</a:t>
            </a:r>
            <a:r>
              <a:rPr lang="fr-FR" dirty="0" smtClean="0"/>
              <a:t>* </a:t>
            </a:r>
          </a:p>
          <a:p>
            <a:r>
              <a:rPr lang="fr-FR" dirty="0" err="1" smtClean="0"/>
              <a:t>Dysalbuminémie</a:t>
            </a:r>
            <a:r>
              <a:rPr lang="fr-FR" dirty="0" smtClean="0"/>
              <a:t> </a:t>
            </a:r>
          </a:p>
          <a:p>
            <a:endParaRPr lang="fr-FR" dirty="0"/>
          </a:p>
        </p:txBody>
      </p:sp>
    </p:spTree>
    <p:extLst>
      <p:ext uri="{BB962C8B-B14F-4D97-AF65-F5344CB8AC3E}">
        <p14:creationId xmlns:p14="http://schemas.microsoft.com/office/powerpoint/2010/main" val="2983507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1605"/>
            <a:ext cx="8229600" cy="850106"/>
          </a:xfrm>
        </p:spPr>
        <p:txBody>
          <a:bodyPr>
            <a:normAutofit/>
          </a:bodyPr>
          <a:lstStyle/>
          <a:p>
            <a:r>
              <a:rPr lang="fr-FR" sz="3200" dirty="0" smtClean="0"/>
              <a:t>TSH augmentée</a:t>
            </a:r>
            <a:endParaRPr lang="fr-FR" sz="3200" dirty="0"/>
          </a:p>
        </p:txBody>
      </p:sp>
      <p:sp>
        <p:nvSpPr>
          <p:cNvPr id="3" name="Espace réservé du contenu 2"/>
          <p:cNvSpPr>
            <a:spLocks noGrp="1"/>
          </p:cNvSpPr>
          <p:nvPr>
            <p:ph sz="quarter" idx="1"/>
          </p:nvPr>
        </p:nvSpPr>
        <p:spPr>
          <a:xfrm>
            <a:off x="323528" y="1196752"/>
            <a:ext cx="4038600" cy="5112568"/>
          </a:xfrm>
        </p:spPr>
        <p:txBody>
          <a:bodyPr>
            <a:noAutofit/>
          </a:bodyPr>
          <a:lstStyle/>
          <a:p>
            <a:r>
              <a:rPr lang="fr-FR" sz="1400" b="1" dirty="0" smtClean="0"/>
              <a:t>Pathologies thyroïdiennes </a:t>
            </a:r>
          </a:p>
          <a:p>
            <a:r>
              <a:rPr lang="fr-FR" sz="1400" dirty="0" smtClean="0"/>
              <a:t>Hypothyroïdies primaires </a:t>
            </a:r>
          </a:p>
          <a:p>
            <a:pPr lvl="1"/>
            <a:r>
              <a:rPr lang="fr-FR" sz="1400" dirty="0" smtClean="0"/>
              <a:t>Hypothyroïdie du </a:t>
            </a:r>
            <a:r>
              <a:rPr lang="fr-FR" sz="1400" dirty="0" err="1" smtClean="0"/>
              <a:t>myxoèdème</a:t>
            </a:r>
            <a:r>
              <a:rPr lang="fr-FR" sz="1400" dirty="0" smtClean="0"/>
              <a:t> atrophique </a:t>
            </a:r>
          </a:p>
          <a:p>
            <a:pPr lvl="1"/>
            <a:r>
              <a:rPr lang="fr-FR" sz="1400" dirty="0" smtClean="0"/>
              <a:t>Hypothyroïdie suite à une thyroïdite de Hashimoto </a:t>
            </a:r>
          </a:p>
          <a:p>
            <a:pPr lvl="1"/>
            <a:r>
              <a:rPr lang="fr-FR" sz="1400" dirty="0" smtClean="0"/>
              <a:t>Hypothyroïdie fruste </a:t>
            </a:r>
          </a:p>
          <a:p>
            <a:pPr lvl="1"/>
            <a:r>
              <a:rPr lang="fr-FR" sz="1400" dirty="0" smtClean="0"/>
              <a:t>Hypothyroïdie iatrogène ( </a:t>
            </a:r>
            <a:r>
              <a:rPr lang="fr-FR" sz="1400" dirty="0" err="1" smtClean="0"/>
              <a:t>amiodarone</a:t>
            </a:r>
            <a:r>
              <a:rPr lang="fr-FR" sz="1400" dirty="0" smtClean="0"/>
              <a:t>, lithium, cytokines, etc…) </a:t>
            </a:r>
          </a:p>
          <a:p>
            <a:pPr lvl="1"/>
            <a:r>
              <a:rPr lang="fr-FR" sz="1400" dirty="0" smtClean="0"/>
              <a:t>Hypothyroïdie suite à thyroïdite du post-partum </a:t>
            </a:r>
          </a:p>
          <a:p>
            <a:pPr lvl="1"/>
            <a:r>
              <a:rPr lang="fr-FR" sz="1400" dirty="0" smtClean="0"/>
              <a:t>Hypothyroïdie lors d’une thyroïdite subaiguë (phase secondaire) </a:t>
            </a:r>
            <a:r>
              <a:rPr lang="fr-FR" sz="1400" dirty="0" smtClean="0"/>
              <a:t>ou d’une </a:t>
            </a:r>
            <a:r>
              <a:rPr lang="fr-FR" sz="1400" dirty="0" smtClean="0"/>
              <a:t>thyroïdite silencieuse (phase secondaire) </a:t>
            </a:r>
          </a:p>
          <a:p>
            <a:pPr lvl="1"/>
            <a:r>
              <a:rPr lang="fr-FR" sz="1400" dirty="0" smtClean="0"/>
              <a:t>Hypothyroïdie par surcharge iodée </a:t>
            </a:r>
          </a:p>
          <a:p>
            <a:pPr lvl="1"/>
            <a:r>
              <a:rPr lang="fr-FR" sz="1400" dirty="0" smtClean="0"/>
              <a:t>Hypothyroïdie par carence iodée </a:t>
            </a:r>
          </a:p>
          <a:p>
            <a:pPr lvl="1"/>
            <a:r>
              <a:rPr lang="fr-FR" sz="1400" dirty="0" smtClean="0"/>
              <a:t>Hypothyroïdies </a:t>
            </a:r>
            <a:r>
              <a:rPr lang="fr-FR" sz="1400" dirty="0" smtClean="0"/>
              <a:t>néonatales ( agénésie, ectopie, troubles de l’</a:t>
            </a:r>
            <a:r>
              <a:rPr lang="fr-FR" sz="1400" dirty="0" err="1" smtClean="0"/>
              <a:t>hormonogénèse</a:t>
            </a:r>
            <a:r>
              <a:rPr lang="fr-FR" sz="1400" dirty="0" smtClean="0"/>
              <a:t> ). </a:t>
            </a:r>
          </a:p>
          <a:p>
            <a:r>
              <a:rPr lang="fr-FR" sz="1400" dirty="0" smtClean="0"/>
              <a:t>Hyperthyroïdie par adénome thyréotrope </a:t>
            </a:r>
          </a:p>
          <a:p>
            <a:r>
              <a:rPr lang="fr-FR" sz="1400" dirty="0" smtClean="0"/>
              <a:t>Syndrome de résistance aux hormones thyroïdiennes </a:t>
            </a:r>
          </a:p>
          <a:p>
            <a:endParaRPr lang="fr-FR" sz="1200" dirty="0"/>
          </a:p>
        </p:txBody>
      </p:sp>
      <p:sp>
        <p:nvSpPr>
          <p:cNvPr id="4" name="Espace réservé du contenu 3"/>
          <p:cNvSpPr>
            <a:spLocks noGrp="1"/>
          </p:cNvSpPr>
          <p:nvPr>
            <p:ph sz="quarter" idx="2"/>
          </p:nvPr>
        </p:nvSpPr>
        <p:spPr>
          <a:xfrm>
            <a:off x="4355976" y="1196752"/>
            <a:ext cx="4398640" cy="5112568"/>
          </a:xfrm>
        </p:spPr>
        <p:txBody>
          <a:bodyPr>
            <a:noAutofit/>
          </a:bodyPr>
          <a:lstStyle/>
          <a:p>
            <a:r>
              <a:rPr lang="fr-FR" sz="1400" b="1" dirty="0" smtClean="0"/>
              <a:t>Traitements à visée thyroïdienne </a:t>
            </a:r>
          </a:p>
          <a:p>
            <a:r>
              <a:rPr lang="fr-FR" sz="1400" dirty="0" smtClean="0"/>
              <a:t>Traitement d’une hyperthyroïdie par ATS en surdosage </a:t>
            </a:r>
          </a:p>
          <a:p>
            <a:r>
              <a:rPr lang="fr-FR" sz="1400" dirty="0" smtClean="0"/>
              <a:t>Traitement substitutif d’une hypothyroïdie à son début </a:t>
            </a:r>
            <a:r>
              <a:rPr lang="fr-FR" sz="1400" dirty="0" smtClean="0"/>
              <a:t>ou d’une </a:t>
            </a:r>
            <a:r>
              <a:rPr lang="fr-FR" sz="1400" dirty="0" smtClean="0"/>
              <a:t>en sous-dosage ou mauvaise </a:t>
            </a:r>
            <a:r>
              <a:rPr lang="fr-FR" sz="1400" dirty="0" err="1" smtClean="0"/>
              <a:t>compliance</a:t>
            </a:r>
            <a:r>
              <a:rPr lang="fr-FR" sz="1400" dirty="0" smtClean="0"/>
              <a:t> </a:t>
            </a:r>
          </a:p>
          <a:p>
            <a:r>
              <a:rPr lang="fr-FR" sz="1400" b="1" dirty="0" smtClean="0"/>
              <a:t>Causes non thyroïdiennes et situations particulières </a:t>
            </a:r>
          </a:p>
          <a:p>
            <a:r>
              <a:rPr lang="fr-FR" sz="1400" dirty="0" smtClean="0"/>
              <a:t>Insuffisance </a:t>
            </a:r>
            <a:r>
              <a:rPr lang="fr-FR" sz="1400" dirty="0" smtClean="0"/>
              <a:t>rénale, insuffisance surrénalienne </a:t>
            </a:r>
            <a:endParaRPr lang="fr-FR" sz="1400" dirty="0" smtClean="0"/>
          </a:p>
          <a:p>
            <a:r>
              <a:rPr lang="fr-FR" sz="1400" dirty="0" smtClean="0"/>
              <a:t>Cirrhose hépatique </a:t>
            </a:r>
          </a:p>
          <a:p>
            <a:r>
              <a:rPr lang="fr-FR" sz="1400" dirty="0" smtClean="0"/>
              <a:t>Pic sécrétoire de la période </a:t>
            </a:r>
            <a:r>
              <a:rPr lang="fr-FR" sz="1400" dirty="0" smtClean="0"/>
              <a:t>néonatale </a:t>
            </a:r>
            <a:endParaRPr lang="fr-FR" sz="1400" dirty="0" smtClean="0"/>
          </a:p>
          <a:p>
            <a:r>
              <a:rPr lang="fr-FR" sz="1400" b="1" dirty="0" smtClean="0"/>
              <a:t>Médicaments divers </a:t>
            </a:r>
          </a:p>
          <a:p>
            <a:r>
              <a:rPr lang="fr-FR" sz="1400" dirty="0" err="1" smtClean="0"/>
              <a:t>Amiodarone</a:t>
            </a:r>
            <a:r>
              <a:rPr lang="fr-FR" sz="1400" dirty="0" smtClean="0"/>
              <a:t> (début du traitement-1ère semaine) </a:t>
            </a:r>
          </a:p>
          <a:p>
            <a:r>
              <a:rPr lang="fr-FR" sz="1400" dirty="0" err="1" smtClean="0"/>
              <a:t>Propranolol</a:t>
            </a:r>
            <a:r>
              <a:rPr lang="fr-FR" sz="1400" dirty="0" smtClean="0"/>
              <a:t> (début du traitement) </a:t>
            </a:r>
          </a:p>
          <a:p>
            <a:r>
              <a:rPr lang="fr-FR" sz="1400" dirty="0" err="1" smtClean="0"/>
              <a:t>Dompéridone</a:t>
            </a:r>
            <a:r>
              <a:rPr lang="fr-FR" sz="1400" dirty="0" smtClean="0"/>
              <a:t>, </a:t>
            </a:r>
            <a:r>
              <a:rPr lang="fr-FR" sz="1400" dirty="0" err="1" smtClean="0"/>
              <a:t>Métoclopramide</a:t>
            </a:r>
            <a:r>
              <a:rPr lang="fr-FR" sz="1400" dirty="0" smtClean="0"/>
              <a:t>, </a:t>
            </a:r>
            <a:r>
              <a:rPr lang="fr-FR" sz="1400" dirty="0" smtClean="0"/>
              <a:t> </a:t>
            </a:r>
            <a:r>
              <a:rPr lang="fr-FR" sz="1400" dirty="0" smtClean="0"/>
              <a:t>antagonistes de la dopamine </a:t>
            </a:r>
          </a:p>
          <a:p>
            <a:r>
              <a:rPr lang="fr-FR" sz="1400" b="1" dirty="0" smtClean="0"/>
              <a:t>Présence dans l’échantillon de sérum (plasma) de substances provoquant des interférences analytiques </a:t>
            </a:r>
          </a:p>
          <a:p>
            <a:r>
              <a:rPr lang="fr-FR" sz="1400" dirty="0" smtClean="0"/>
              <a:t>Anticorps hétérophiles, Facteur rhumatoïde </a:t>
            </a:r>
          </a:p>
          <a:p>
            <a:r>
              <a:rPr lang="fr-FR" sz="1400" dirty="0" smtClean="0"/>
              <a:t>Anticorps anti-TSH </a:t>
            </a:r>
          </a:p>
          <a:p>
            <a:endParaRPr lang="fr-FR" sz="1400" dirty="0"/>
          </a:p>
        </p:txBody>
      </p:sp>
    </p:spTree>
    <p:extLst>
      <p:ext uri="{BB962C8B-B14F-4D97-AF65-F5344CB8AC3E}">
        <p14:creationId xmlns:p14="http://schemas.microsoft.com/office/powerpoint/2010/main" val="1069339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fontScale="90000"/>
          </a:bodyPr>
          <a:lstStyle/>
          <a:p>
            <a:r>
              <a:rPr lang="fr-FR" sz="3600" dirty="0" smtClean="0"/>
              <a:t>Exploration biologique thyroïdienne</a:t>
            </a:r>
            <a:endParaRPr lang="fr-FR" sz="3600" dirty="0"/>
          </a:p>
        </p:txBody>
      </p:sp>
      <p:sp>
        <p:nvSpPr>
          <p:cNvPr id="5" name="Sous-titre 4"/>
          <p:cNvSpPr>
            <a:spLocks noGrp="1"/>
          </p:cNvSpPr>
          <p:nvPr>
            <p:ph type="subTitle" idx="1"/>
          </p:nvPr>
        </p:nvSpPr>
        <p:spPr/>
        <p:txBody>
          <a:bodyPr/>
          <a:lstStyle/>
          <a:p>
            <a:r>
              <a:rPr lang="fr-FR" dirty="0" smtClean="0"/>
              <a:t>Dosages de la TSH et de la T4L</a:t>
            </a:r>
            <a:endParaRPr lang="fr-FR" dirty="0"/>
          </a:p>
        </p:txBody>
      </p:sp>
    </p:spTree>
    <p:extLst>
      <p:ext uri="{BB962C8B-B14F-4D97-AF65-F5344CB8AC3E}">
        <p14:creationId xmlns:p14="http://schemas.microsoft.com/office/powerpoint/2010/main" val="2670164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Fonderi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517</TotalTime>
  <Words>1671</Words>
  <Application>Microsoft Office PowerPoint</Application>
  <PresentationFormat>Affichage à l'écran (4:3)</PresentationFormat>
  <Paragraphs>321</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Origine</vt:lpstr>
      <vt:lpstr>Exploration biologique thyroïdienne</vt:lpstr>
      <vt:lpstr>Dosage des paramètres thyroïdiens déterminants</vt:lpstr>
      <vt:lpstr>Exploration biologique thyroïdienne</vt:lpstr>
      <vt:lpstr>Stratégie décisionnelle à partir d’une TSH</vt:lpstr>
      <vt:lpstr>TSH basse</vt:lpstr>
      <vt:lpstr>Hyperthyroïdie</vt:lpstr>
      <vt:lpstr>TSH normale</vt:lpstr>
      <vt:lpstr>TSH augmentée</vt:lpstr>
      <vt:lpstr>Exploration biologique thyroïdienne</vt:lpstr>
      <vt:lpstr>TSH basse +T4L</vt:lpstr>
      <vt:lpstr>TSH normale +T4L</vt:lpstr>
      <vt:lpstr>TSH élevée + T4L</vt:lpstr>
      <vt:lpstr>Que prescrire en première intention?</vt:lpstr>
      <vt:lpstr>Recommandations</vt:lpstr>
      <vt:lpstr>Décrets, arrêtés, circulaires TEXTES GÉNÉRAUX </vt:lpstr>
      <vt:lpstr>Section 2 Conditions et modalités de réalisation </vt:lpstr>
      <vt:lpstr>Prescription des examens biologiques</vt:lpstr>
      <vt:lpstr>Références pour une juste fréquence de prescription des examens de biologie médicale</vt:lpstr>
      <vt:lpstr>Le tableau ci dessous établit une liste d'examens qu'il n'est pas pertinent de represcrire dans un délai inférieur à la recommandation des bonnes pratiques ou d'après l'accord professionnel.</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Bilan thyroïdien</dc:title>
  <dc:creator>Laboratoire</dc:creator>
  <cp:lastModifiedBy>Laboratoire</cp:lastModifiedBy>
  <cp:revision>59</cp:revision>
  <cp:lastPrinted>2012-03-08T15:00:40Z</cp:lastPrinted>
  <dcterms:created xsi:type="dcterms:W3CDTF">2012-03-06T14:49:44Z</dcterms:created>
  <dcterms:modified xsi:type="dcterms:W3CDTF">2012-03-08T15:07:23Z</dcterms:modified>
</cp:coreProperties>
</file>